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369" r:id="rId8"/>
    <p:sldId id="261" r:id="rId9"/>
    <p:sldId id="262" r:id="rId10"/>
    <p:sldId id="263" r:id="rId11"/>
    <p:sldId id="265" r:id="rId12"/>
    <p:sldId id="266" r:id="rId13"/>
    <p:sldId id="268" r:id="rId14"/>
    <p:sldId id="370" r:id="rId15"/>
    <p:sldId id="269" r:id="rId16"/>
    <p:sldId id="270" r:id="rId17"/>
    <p:sldId id="272" r:id="rId18"/>
    <p:sldId id="371" r:id="rId19"/>
    <p:sldId id="274" r:id="rId20"/>
    <p:sldId id="275" r:id="rId21"/>
    <p:sldId id="276" r:id="rId22"/>
    <p:sldId id="277" r:id="rId23"/>
    <p:sldId id="278" r:id="rId24"/>
    <p:sldId id="279" r:id="rId25"/>
    <p:sldId id="280" r:id="rId26"/>
    <p:sldId id="282" r:id="rId27"/>
    <p:sldId id="372" r:id="rId28"/>
    <p:sldId id="283" r:id="rId29"/>
    <p:sldId id="284" r:id="rId30"/>
    <p:sldId id="383" r:id="rId31"/>
    <p:sldId id="285" r:id="rId32"/>
    <p:sldId id="286" r:id="rId33"/>
    <p:sldId id="287" r:id="rId34"/>
    <p:sldId id="288" r:id="rId35"/>
    <p:sldId id="373" r:id="rId36"/>
    <p:sldId id="289" r:id="rId37"/>
    <p:sldId id="384" r:id="rId38"/>
    <p:sldId id="290" r:id="rId39"/>
    <p:sldId id="291" r:id="rId40"/>
    <p:sldId id="292" r:id="rId41"/>
    <p:sldId id="294" r:id="rId42"/>
    <p:sldId id="295" r:id="rId43"/>
    <p:sldId id="296" r:id="rId44"/>
    <p:sldId id="297" r:id="rId45"/>
    <p:sldId id="298" r:id="rId46"/>
    <p:sldId id="299" r:id="rId47"/>
    <p:sldId id="300" r:id="rId48"/>
    <p:sldId id="302" r:id="rId49"/>
    <p:sldId id="303" r:id="rId50"/>
    <p:sldId id="304" r:id="rId51"/>
    <p:sldId id="305" r:id="rId52"/>
    <p:sldId id="307" r:id="rId53"/>
    <p:sldId id="309" r:id="rId54"/>
    <p:sldId id="310" r:id="rId55"/>
    <p:sldId id="311" r:id="rId56"/>
    <p:sldId id="312" r:id="rId57"/>
    <p:sldId id="313" r:id="rId58"/>
    <p:sldId id="315" r:id="rId59"/>
    <p:sldId id="374" r:id="rId60"/>
    <p:sldId id="316" r:id="rId61"/>
    <p:sldId id="317" r:id="rId62"/>
    <p:sldId id="318" r:id="rId63"/>
    <p:sldId id="319" r:id="rId64"/>
    <p:sldId id="320" r:id="rId65"/>
    <p:sldId id="322" r:id="rId66"/>
    <p:sldId id="375" r:id="rId67"/>
    <p:sldId id="323" r:id="rId68"/>
    <p:sldId id="324" r:id="rId69"/>
    <p:sldId id="380" r:id="rId70"/>
    <p:sldId id="325" r:id="rId71"/>
    <p:sldId id="326" r:id="rId72"/>
    <p:sldId id="328" r:id="rId73"/>
    <p:sldId id="329" r:id="rId74"/>
    <p:sldId id="330" r:id="rId75"/>
    <p:sldId id="331" r:id="rId76"/>
    <p:sldId id="332" r:id="rId77"/>
    <p:sldId id="333" r:id="rId78"/>
    <p:sldId id="334" r:id="rId79"/>
    <p:sldId id="335" r:id="rId80"/>
    <p:sldId id="337" r:id="rId81"/>
    <p:sldId id="376" r:id="rId82"/>
    <p:sldId id="338" r:id="rId83"/>
    <p:sldId id="339" r:id="rId84"/>
    <p:sldId id="340" r:id="rId85"/>
    <p:sldId id="341" r:id="rId86"/>
    <p:sldId id="343" r:id="rId87"/>
    <p:sldId id="377" r:id="rId88"/>
    <p:sldId id="344" r:id="rId89"/>
    <p:sldId id="345" r:id="rId90"/>
    <p:sldId id="346" r:id="rId91"/>
    <p:sldId id="347" r:id="rId92"/>
    <p:sldId id="349" r:id="rId93"/>
    <p:sldId id="378" r:id="rId94"/>
    <p:sldId id="350" r:id="rId95"/>
    <p:sldId id="351" r:id="rId96"/>
    <p:sldId id="352" r:id="rId97"/>
    <p:sldId id="353" r:id="rId98"/>
    <p:sldId id="355" r:id="rId99"/>
    <p:sldId id="379" r:id="rId100"/>
    <p:sldId id="357" r:id="rId101"/>
    <p:sldId id="358" r:id="rId102"/>
    <p:sldId id="382" r:id="rId103"/>
    <p:sldId id="381" r:id="rId104"/>
    <p:sldId id="359" r:id="rId105"/>
    <p:sldId id="360" r:id="rId106"/>
    <p:sldId id="361" r:id="rId107"/>
    <p:sldId id="362" r:id="rId108"/>
    <p:sldId id="364" r:id="rId109"/>
    <p:sldId id="366" r:id="rId110"/>
    <p:sldId id="365" r:id="rId111"/>
    <p:sldId id="367" r:id="rId112"/>
    <p:sldId id="368" r:id="rId11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77" d="100"/>
          <a:sy n="77" d="100"/>
        </p:scale>
        <p:origin x="492" y="84"/>
      </p:cViewPr>
      <p:guideLst/>
    </p:cSldViewPr>
  </p:slideViewPr>
  <p:notesTextViewPr>
    <p:cViewPr>
      <p:scale>
        <a:sx n="1" d="1"/>
        <a:sy n="1" d="1"/>
      </p:scale>
      <p:origin x="0" y="0"/>
    </p:cViewPr>
  </p:notesTextViewPr>
  <p:sorterViewPr>
    <p:cViewPr>
      <p:scale>
        <a:sx n="125" d="100"/>
        <a:sy n="125" d="100"/>
      </p:scale>
      <p:origin x="0" y="-1668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6" Type="http://schemas.openxmlformats.org/officeDocument/2006/relationships/tableStyles" Target="tableStyles.xml"/><Relationship Id="rId115" Type="http://schemas.openxmlformats.org/officeDocument/2006/relationships/viewProps" Target="viewProps.xml"/><Relationship Id="rId114" Type="http://schemas.openxmlformats.org/officeDocument/2006/relationships/presProps" Target="presProps.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cf82e7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29b88a8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db1c64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44d9fe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5b001b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671f9a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a154e0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d0307a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0d9d1f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f3b08e8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e7025800008f09111#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600680c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8cc53a1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a1ba816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3d04935c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5f6799c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d93b392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32c4a29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24.xml"/><Relationship Id="rId1" Type="http://schemas.openxmlformats.org/officeDocument/2006/relationships/image" Target="../media/image12.jpeg"/></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24.xml"/><Relationship Id="rId2" Type="http://schemas.openxmlformats.org/officeDocument/2006/relationships/image" Target="../media/image8.jpeg"/><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7.xml"/><Relationship Id="rId1" Type="http://schemas.openxmlformats.org/officeDocument/2006/relationships/image" Target="../media/image10.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8.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a7bb6683d?vja=1&amp;pid=32c4a2992&amp;color=0,0,0&amp;mp=1&amp;vtp=1&amp;bt=1"/>
          <p:cNvSpPr/>
          <p:nvPr/>
        </p:nvSpPr>
        <p:spPr>
          <a:xfrm>
            <a:off x="722376" y="900000"/>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4.古代的人们认为太阳绕着地球转是理所当然的。（grant）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p:txBody>
      </p:sp>
      <p:sp>
        <p:nvSpPr>
          <p:cNvPr id="3" name="QB_6_AN.53_1#a7bb6683d.blank?vja=1&amp;pid=32c4a2992&amp;color=0,0,0&amp;mp=1&amp;vpa=28&amp;vtp=1"/>
          <p:cNvSpPr/>
          <p:nvPr/>
        </p:nvSpPr>
        <p:spPr>
          <a:xfrm>
            <a:off x="3444939" y="1242900"/>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endParaRPr lang="en-US" altLang="zh-CN" sz="2000" dirty="0"/>
          </a:p>
        </p:txBody>
      </p:sp>
      <p:sp>
        <p:nvSpPr>
          <p:cNvPr id="4" name="QB_6_AN.54_1#a7bb6683d.blank?vja=1&amp;pid=32c4a2992&amp;color=0,0,0&amp;mp=1&amp;vpa=29&amp;vtp=1"/>
          <p:cNvSpPr/>
          <p:nvPr/>
        </p:nvSpPr>
        <p:spPr>
          <a:xfrm>
            <a:off x="4232339" y="1242900"/>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5" name="QB_6_AN.55_1#a7bb6683d.blank?vja=1&amp;pid=32c4a2992&amp;color=0,0,0&amp;mp=1&amp;vpa=30&amp;vtp=1"/>
          <p:cNvSpPr/>
          <p:nvPr/>
        </p:nvSpPr>
        <p:spPr>
          <a:xfrm>
            <a:off x="4727639" y="124290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6" name="QB_6_AN.56_1#a7bb6683d.blank?vja=1&amp;pid=32c4a2992&amp;color=0,0,0&amp;mp=1&amp;vpa=31&amp;vtp=1"/>
          <p:cNvSpPr/>
          <p:nvPr/>
        </p:nvSpPr>
        <p:spPr>
          <a:xfrm>
            <a:off x="5375339" y="1230200"/>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granted</a:t>
            </a:r>
            <a:endParaRPr lang="en-US" altLang="zh-CN" sz="2000" dirty="0"/>
          </a:p>
        </p:txBody>
      </p:sp>
      <p:sp>
        <p:nvSpPr>
          <p:cNvPr id="7" name="QB_6_AN.57_1#a7bb6683d.blank?vja=1&amp;pid=32c4a2992&amp;color=0,0,0&amp;mp=1&amp;vpa=32&amp;vtp=1"/>
          <p:cNvSpPr/>
          <p:nvPr/>
        </p:nvSpPr>
        <p:spPr>
          <a:xfrm>
            <a:off x="6518339" y="1242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B_6_AS.58_1#a7bb6683d?vja=1&amp;pid=32c4a2992&amp;color=0,0,0&amp;vtp=1"/>
          <p:cNvSpPr/>
          <p:nvPr/>
        </p:nvSpPr>
        <p:spPr>
          <a:xfrm>
            <a:off x="722376" y="1709371"/>
            <a:ext cx="10753344" cy="770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视为理所当然”。it作形式宾语，真正的宾语为后面that引导的宾语从句。</a:t>
            </a:r>
            <a:endParaRPr lang="en-US" altLang="zh-CN" sz="2200" dirty="0"/>
          </a:p>
        </p:txBody>
      </p:sp>
      <p:sp>
        <p:nvSpPr>
          <p:cNvPr id="9" name="QB_6_BD.59_1#6c3fdee22?vja=1&amp;pid=32c4a2992&amp;color=0,0,0&amp;vtp=1"/>
          <p:cNvSpPr/>
          <p:nvPr/>
        </p:nvSpPr>
        <p:spPr>
          <a:xfrm>
            <a:off x="722376" y="2518615"/>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5.减少工业污染和清洁水源花费了多年的努力。（take）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p:txBody>
      </p:sp>
      <p:sp>
        <p:nvSpPr>
          <p:cNvPr id="10" name="QB_6_AN.60_1#6c3fdee22.blank?vja=1&amp;pid=32c4a2992&amp;color=0,0,0&amp;vpa=33&amp;vtp=1"/>
          <p:cNvSpPr/>
          <p:nvPr/>
        </p:nvSpPr>
        <p:spPr>
          <a:xfrm>
            <a:off x="782701" y="2861515"/>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1" name="QB_6_AN.61_1#6c3fdee22.blank?vja=1&amp;pid=32c4a2992&amp;color=0,0,0&amp;vpa=34&amp;vtp=1"/>
          <p:cNvSpPr/>
          <p:nvPr/>
        </p:nvSpPr>
        <p:spPr>
          <a:xfrm>
            <a:off x="1309370" y="2861515"/>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endParaRPr lang="en-US" altLang="zh-CN" sz="2000" dirty="0"/>
          </a:p>
        </p:txBody>
      </p:sp>
      <p:sp>
        <p:nvSpPr>
          <p:cNvPr id="12" name="QB_6_AN.62_1#6c3fdee22.blank?vja=1&amp;pid=32c4a2992&amp;color=0,0,0&amp;vpa=35&amp;vtp=1"/>
          <p:cNvSpPr/>
          <p:nvPr/>
        </p:nvSpPr>
        <p:spPr>
          <a:xfrm>
            <a:off x="2115439" y="2848815"/>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13" name="QB_6_AN.63_1#6c3fdee22.blank?vja=1&amp;pid=32c4a2992&amp;color=0,0,0&amp;vpa=36&amp;vtp=1"/>
          <p:cNvSpPr/>
          <p:nvPr/>
        </p:nvSpPr>
        <p:spPr>
          <a:xfrm>
            <a:off x="3010408" y="2861515"/>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4" name="QB_6_AN.64_1#6c3fdee22.blank?vja=1&amp;pid=32c4a2992&amp;color=0,0,0&amp;vpa=37&amp;vtp=1"/>
          <p:cNvSpPr/>
          <p:nvPr/>
        </p:nvSpPr>
        <p:spPr>
          <a:xfrm>
            <a:off x="3600577" y="2861515"/>
            <a:ext cx="1813116"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work/effort（s）</a:t>
            </a:r>
            <a:endParaRPr lang="en-US" altLang="zh-CN" sz="2000" dirty="0"/>
          </a:p>
        </p:txBody>
      </p:sp>
      <p:sp>
        <p:nvSpPr>
          <p:cNvPr id="15" name="QB_6_AN.65_1#6c3fdee22.blank?vja=1&amp;pid=32c4a2992&amp;color=0,0,0&amp;vpa=38&amp;vtp=1"/>
          <p:cNvSpPr/>
          <p:nvPr/>
        </p:nvSpPr>
        <p:spPr>
          <a:xfrm>
            <a:off x="5752846" y="286151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6" name="QB_6_AN.66_1#6c3fdee22.blank?vja=1&amp;pid=32c4a2992&amp;color=0,0,0&amp;vpa=39&amp;vtp=1"/>
          <p:cNvSpPr/>
          <p:nvPr/>
        </p:nvSpPr>
        <p:spPr>
          <a:xfrm>
            <a:off x="6304915" y="2861515"/>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reduce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5">
                                            <p:bg/>
                                          </p:spTgt>
                                        </p:tgtEl>
                                        <p:attrNameLst>
                                          <p:attrName>style.visibility</p:attrName>
                                        </p:attrNameLst>
                                      </p:cBhvr>
                                      <p:to>
                                        <p:strVal val="visible"/>
                                      </p:to>
                                    </p:set>
                                    <p:animEffect transition="in" filter="fade">
                                      <p:cBhvr>
                                        <p:cTn id="95" dur="500"/>
                                        <p:tgtEl>
                                          <p:spTgt spid="15">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xEl>
                                              <p:pRg st="0" end="0"/>
                                            </p:txEl>
                                          </p:spTgt>
                                        </p:tgtEl>
                                        <p:attrNameLst>
                                          <p:attrName>style.visibility</p:attrName>
                                        </p:attrNameLst>
                                      </p:cBhvr>
                                      <p:to>
                                        <p:strVal val="visible"/>
                                      </p:to>
                                    </p:set>
                                    <p:animEffect transition="in" filter="fade">
                                      <p:cBhvr>
                                        <p:cTn id="98" dur="500"/>
                                        <p:tgtEl>
                                          <p:spTgt spid="15">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6">
                                            <p:bg/>
                                          </p:spTgt>
                                        </p:tgtEl>
                                        <p:attrNameLst>
                                          <p:attrName>style.visibility</p:attrName>
                                        </p:attrNameLst>
                                      </p:cBhvr>
                                      <p:to>
                                        <p:strVal val="visible"/>
                                      </p:to>
                                    </p:set>
                                    <p:animEffect transition="in" filter="fade">
                                      <p:cBhvr>
                                        <p:cTn id="103" dur="500"/>
                                        <p:tgtEl>
                                          <p:spTgt spid="16">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6">
                                            <p:txEl>
                                              <p:pRg st="0" end="0"/>
                                            </p:txEl>
                                          </p:spTgt>
                                        </p:tgtEl>
                                        <p:attrNameLst>
                                          <p:attrName>style.visibility</p:attrName>
                                        </p:attrNameLst>
                                      </p:cBhvr>
                                      <p:to>
                                        <p:strVal val="visible"/>
                                      </p:to>
                                    </p:set>
                                    <p:animEffect transition="in" filter="fade">
                                      <p:cBhvr>
                                        <p:cTn id="10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5" grpId="0" animBg="1" build="p"/>
      <p:bldP spid="16"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515_1#22fc1728b?vja=1&amp;pid=17d1c6153&amp;color=0,0,0&amp;vtp=1"/>
          <p:cNvSpPr/>
          <p:nvPr/>
        </p:nvSpPr>
        <p:spPr>
          <a:xfrm>
            <a:off x="722376" y="1052800"/>
            <a:ext cx="10753344" cy="1913255"/>
          </a:xfrm>
          <a:prstGeom prst="rect">
            <a:avLst/>
          </a:prstGeom>
          <a:noFill/>
        </p:spPr>
        <p:txBody>
          <a:bodyPr wrap="square" lIns="0" tIns="0" rIns="0" bIns="0" rtlCol="0" anchor="t"/>
          <a:lstStyle/>
          <a:p>
            <a:pPr algn="l">
              <a:lnSpc>
                <a:spcPct val="125000"/>
              </a:lnSpc>
            </a:pPr>
            <a:r>
              <a:rPr lang="en-US" altLang="zh-CN" sz="2000" b="1" i="0" dirty="0" err="1" smtClean="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smtClean="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本题易误填closely。学生容易将stays理解为实义动词，故判断此处用副词修饰动词。但结合语境可知</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此处stays意为“保持”，为连系动词，后面接表语，故用过去分词表状态。</a:t>
            </a:r>
            <a:endParaRPr lang="en-US" altLang="zh-CN"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6_1#0894aec06?vja=1&amp;pid=17d1c6153&amp;color=0,0,0&amp;vtp=1"/>
          <p:cNvSpPr/>
          <p:nvPr/>
        </p:nvSpPr>
        <p:spPr>
          <a:xfrm>
            <a:off x="722376" y="96127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517_1#0894aec06.blank?vja=1&amp;pid=17d1c6153&amp;color=0,0,0&amp;vpa=229&amp;vtp=1"/>
          <p:cNvSpPr/>
          <p:nvPr/>
        </p:nvSpPr>
        <p:spPr>
          <a:xfrm>
            <a:off x="1011301" y="923170"/>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walks</a:t>
            </a:r>
            <a:endParaRPr lang="en-US" altLang="zh-CN" sz="2000" dirty="0"/>
          </a:p>
        </p:txBody>
      </p:sp>
      <p:sp>
        <p:nvSpPr>
          <p:cNvPr id="4" name="QB_6_AS.518_1#0894aec06?vja=1&amp;pid=17d1c6153&amp;color=0,0,0&amp;vtp=1"/>
          <p:cNvSpPr/>
          <p:nvPr/>
        </p:nvSpPr>
        <p:spPr>
          <a:xfrm>
            <a:off x="722376" y="1385958"/>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环绕着温室的丝路花园陪伴着游客体验一段受到古代丝绸之路影响的旅程，正是通过古代丝绸之路，丝绸以及许多植物品种首次被带到不列颠。分析句子成分可知，本句为主从复合句，设空处在主句中作谓语，根据语境和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contains可知，此处表示客观陈述，应用一般现在时；主语表单数概念，谓语动词应用第三人称单数形式。故填walks。</a:t>
            </a:r>
            <a:endParaRPr lang="en-US" altLang="zh-CN"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518_2#0894aec06?vja=1&amp;pid=17d1c6153&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walk熟词生义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.行走；步行;散步</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.陪伴/护送（某人去某地）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9_1#2f13bbc12?vja=1&amp;pid=17d1c615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520_1#2f13bbc12.blank?vja=1&amp;pid=17d1c6153&amp;color=0,0,0&amp;mp=1&amp;vpa=230&amp;vtp=1"/>
          <p:cNvSpPr/>
          <p:nvPr/>
        </p:nvSpPr>
        <p:spPr>
          <a:xfrm>
            <a:off x="1024001" y="858013"/>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6_AS.521_1#2f13bbc12?vja=1&amp;pid=17d1c6153&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time为固定搭配，意为“第一次”。故填the。</a:t>
            </a:r>
            <a:endParaRPr lang="en-US" altLang="zh-CN" sz="2200" dirty="0"/>
          </a:p>
        </p:txBody>
      </p:sp>
      <p:sp>
        <p:nvSpPr>
          <p:cNvPr id="5" name="QB_6_BD.522_1#1d73b7c58?vja=1&amp;pid=17d1c6153&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523_1#1d73b7c58.blank?vja=1&amp;pid=17d1c6153&amp;color=0,0,0&amp;vpa=231&amp;vtp=1"/>
          <p:cNvSpPr/>
          <p:nvPr/>
        </p:nvSpPr>
        <p:spPr>
          <a:xfrm>
            <a:off x="1049401" y="16256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favourites</a:t>
            </a:r>
            <a:endParaRPr lang="en-US" altLang="zh-CN" sz="2000" dirty="0"/>
          </a:p>
        </p:txBody>
      </p:sp>
      <p:sp>
        <p:nvSpPr>
          <p:cNvPr id="7" name="QB_6_AS.524_1#1d73b7c58?vja=1&amp;pid=17d1c6153&amp;color=0,0,0&amp;vtp=1"/>
          <p:cNvSpPr/>
          <p:nvPr/>
        </p:nvSpPr>
        <p:spPr>
          <a:xfrm>
            <a:off x="722376" y="20905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句意为：其中包括现代西方人最喜欢的植物，如迷迭香、薰衣草和茴香。分析句子成分可知，设空处作included的宾语，且被形容词modern和Western修饰，应用名词；根据下文的“such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rosemary,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lavender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fennel”可知，此处应填名词复数形式。故填favourites。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524_2#1d73b7c58?vja=1&amp;pid=17d1c6153&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favourite的词性活用</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学生熟悉的favourite为形容词，意为“特别受喜爱的”，但favourite也可作名词，指“特别喜欢的人或物”，且为可数名词。如：This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favourites.这本书是我最喜欢的书之一。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5_1#0e8004b68?vja=1&amp;pid=17d1c615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26_1#0e8004b68.blank?vja=1&amp;pid=17d1c6153&amp;color=0,0,0&amp;mp=1&amp;vpa=232&amp;vtp=1"/>
          <p:cNvSpPr/>
          <p:nvPr/>
        </p:nvSpPr>
        <p:spPr>
          <a:xfrm>
            <a:off x="1011301"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4" name="QB_6_AS.527_1#0e8004b68?vja=1&amp;pid=17d1c6153&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座玻璃温室是当代设计的一项伟大成就，将中国西南部的植物安置在丝绸之路的尽头，丝绸之路将这些植物从亚洲的原生地（中国）带到英国，实现了英国园艺的丰富多彩性。stand在此作不及物动词，表示“处于某种地位”，此处表示“这座温室是一项伟大成就”，设空处应用as表示“作为”。故填as。</a:t>
            </a:r>
            <a:endParaRPr lang="en-US" altLang="zh-CN" sz="2200" dirty="0"/>
          </a:p>
        </p:txBody>
      </p:sp>
      <p:sp>
        <p:nvSpPr>
          <p:cNvPr id="5" name="QB_6_BD.528_1#a4291ce17?vja=1&amp;pid=17d1c6153&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529_1#a4291ce17.blank?vja=1&amp;pid=17d1c6153&amp;color=0,0,0&amp;vpa=233&amp;vtp=1"/>
          <p:cNvSpPr/>
          <p:nvPr/>
        </p:nvSpPr>
        <p:spPr>
          <a:xfrm>
            <a:off x="1024001" y="28469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6_AS.530_1#a4291ce17?vja=1&amp;pid=17d1c6153&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句意见上一题解析。分析句子成分可知，设空处引导限制性定语从句，修饰先行词the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Route，指物,关系词在从句中作主语，应用关系代词which或that引导该从句。故填which/that。</a:t>
            </a:r>
            <a:endParaRPr lang="en-US" altLang="zh-CN" sz="2200" dirty="0"/>
          </a:p>
        </p:txBody>
      </p:sp>
      <p:sp>
        <p:nvSpPr>
          <p:cNvPr id="8" name="QB_6_BD.531_1#b7b8d190a?vja=1&amp;pid=17d1c6153&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532_1#b7b8d190a.blank?vja=1&amp;pid=17d1c6153&amp;color=0,0,0&amp;vpa=234&amp;vtp=1"/>
          <p:cNvSpPr/>
          <p:nvPr/>
        </p:nvSpPr>
        <p:spPr>
          <a:xfrm>
            <a:off x="1151001" y="4078859"/>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richness</a:t>
            </a:r>
            <a:endParaRPr lang="en-US" altLang="zh-CN" sz="2000" dirty="0"/>
          </a:p>
        </p:txBody>
      </p:sp>
      <p:sp>
        <p:nvSpPr>
          <p:cNvPr id="10" name="QB_6_AS.533_1#b7b8d190a?vja=1&amp;pid=17d1c6153&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句意见第8题解析。分析句子成分可知，设空处作define的宾语，且被much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of和定冠词the修饰，应用名词形式,richness意为“丰富，富饶”，为不可数名词。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4_1#fb9e6fd0f?vja=1&amp;pid=5f6799c75&amp;color=0,0,0&amp;vtp=1&amp;bt=1"/>
          <p:cNvSpPr/>
          <p:nvPr/>
        </p:nvSpPr>
        <p:spPr>
          <a:xfrm>
            <a:off x="722376" y="896112"/>
            <a:ext cx="10753344" cy="415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假定你是李华，最近你参加了一次由学校组织的实地参观野生动物保护区的活动。请你用英语给新西兰的笔友John写一封电子邮件，讲述你参观的经历。内容包括：</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1.保护区的基本情况；</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2.动物的现状；</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3.个人看法。</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注意：1.写作词数应为80个左右；</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2.可以适当增加细节，以使行文连贯。</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endParaRPr lang="en-US" altLang="zh-CN" sz="2000" dirty="0"/>
          </a:p>
          <a:p>
            <a:pPr>
              <a:lnSpc>
                <a:spcPct val="125000"/>
              </a:lnSpc>
            </a:pP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Tree>
  </p:cSld>
  <p:clrMapOvr>
    <a:masterClrMapping/>
  </p:clrMapOvr>
  <p:transition>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6_1#fb9e6fd0f?vja=1&amp;pid=5f6799c75&amp;color=0,0,0&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思路点拨</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pic>
        <p:nvPicPr>
          <p:cNvPr id="3" name="QO_5_AS.536_2#fb9e6fd0f?vja=1&amp;pid=5f6799c7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55848" y="1384124"/>
            <a:ext cx="5486400" cy="3941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35_1#fb9e6fd0f?vja=1&amp;pid=5f6799c75&amp;color=0,0,0&amp;vtp=1&amp;bt=1"/>
          <p:cNvSpPr/>
          <p:nvPr/>
        </p:nvSpPr>
        <p:spPr>
          <a:xfrm>
            <a:off x="722376" y="900000"/>
            <a:ext cx="10753344" cy="4538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l">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John,</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reserve.I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5,180</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kilometres.It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endangered.What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fortunate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animals.The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raising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rewarding.</a:t>
            </a:r>
            <a:endParaRPr lang="en-US" altLang="zh-CN" sz="2000" dirty="0"/>
          </a:p>
          <a:p>
            <a:pPr algn="l">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Hopefully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trips.</a:t>
            </a:r>
            <a:endParaRPr lang="en-US" altLang="zh-CN" sz="2000" dirty="0"/>
          </a:p>
          <a:p>
            <a:pPr algn="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p>
          <a:p>
            <a:pPr algn="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d4eff93d4?vja=1&amp;pid=5f6799c75&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d4eff93d4?vja=1&amp;pid=5f6799c75&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d4eff93d4?vja=1&amp;pid=5f6799c75&amp;color=0,0,0&amp;vtp=1"/>
          <p:cNvSpPr/>
          <p:nvPr/>
        </p:nvSpPr>
        <p:spPr>
          <a:xfrm>
            <a:off x="722377" y="1737184"/>
            <a:ext cx="10749631" cy="4157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1.embrace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.欣然接受，乐意采纳</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.拥抱</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2.build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（使）逐渐增加；增强</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3.cut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减少，削减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resistant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抵制/抗拒</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有抵抗力</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step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back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退后一步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&amp;3&amp;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-efficient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（构成合成词）在某方面效率高的，有功效的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energy-efficient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.节能的，能效高的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fuel-efficient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.省油的，低油耗的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time-efficient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.省时的，具有时效性的</a:t>
            </a:r>
            <a:endParaRPr lang="en-US" altLang="zh-CN" sz="100" dirty="0"/>
          </a:p>
        </p:txBody>
      </p:sp>
      <p:pic>
        <p:nvPicPr>
          <p:cNvPr id="6" name="P_5_BD#d4eff93d4?vja=1&amp;pid=5f6799c75&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4149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7_1#1fa596bbe?vja=1&amp;pid=3cf82e7f5&amp;color=0,0,0&amp;vtp=1&amp;bt=1"/>
          <p:cNvSpPr/>
          <p:nvPr/>
        </p:nvSpPr>
        <p:spPr>
          <a:xfrm>
            <a:off x="722376" y="896112"/>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Singapore’s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plumbing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mimics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endParaRPr lang="en-US" altLang="zh-CN" sz="2000" dirty="0"/>
          </a:p>
          <a:p>
            <a:pPr algn="just">
              <a:lnSpc>
                <a:spcPct val="125000"/>
              </a:lnSpc>
            </a:pPr>
            <a:endParaRPr lang="en-US" altLang="zh-CN" sz="2000" dirty="0"/>
          </a:p>
        </p:txBody>
      </p:sp>
      <p:sp>
        <p:nvSpPr>
          <p:cNvPr id="3" name="QM_6_AN.68_1#1fa596bbe.blank?vja=1&amp;pid=3cf82e7f5&amp;color=0,0,0&amp;vpa=40&amp;vtp=1"/>
          <p:cNvSpPr/>
          <p:nvPr/>
        </p:nvSpPr>
        <p:spPr>
          <a:xfrm>
            <a:off x="4045776" y="1226312"/>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fascinating</a:t>
            </a:r>
            <a:endParaRPr lang="en-US" altLang="zh-CN" sz="2000" dirty="0"/>
          </a:p>
        </p:txBody>
      </p:sp>
      <p:sp>
        <p:nvSpPr>
          <p:cNvPr id="4" name="QM_6_AN.69_1#1fa596bbe.blank?vja=1&amp;pid=3cf82e7f5&amp;color=0,0,0&amp;vpa=41&amp;vtp=1"/>
          <p:cNvSpPr/>
          <p:nvPr/>
        </p:nvSpPr>
        <p:spPr>
          <a:xfrm>
            <a:off x="8733536" y="2369312"/>
            <a:ext cx="917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showing</a:t>
            </a:r>
            <a:endParaRPr lang="en-US" altLang="zh-CN" sz="2000" dirty="0"/>
          </a:p>
        </p:txBody>
      </p:sp>
      <p:sp>
        <p:nvSpPr>
          <p:cNvPr id="5" name="QM_6_AN.70_1#1fa596bbe.blank?vja=1&amp;pid=3cf82e7f5&amp;color=0,0,0&amp;vpa=42&amp;vtp=1"/>
          <p:cNvSpPr/>
          <p:nvPr/>
        </p:nvSpPr>
        <p:spPr>
          <a:xfrm>
            <a:off x="10645839" y="2750312"/>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beauty</a:t>
            </a:r>
            <a:endParaRPr lang="en-US" altLang="zh-CN" sz="2000" dirty="0"/>
          </a:p>
        </p:txBody>
      </p:sp>
      <p:sp>
        <p:nvSpPr>
          <p:cNvPr id="6" name="QM_6_AN.71_1#1fa596bbe.blank?vja=1&amp;pid=3cf82e7f5&amp;color=0,0,0&amp;vpa=43&amp;vtp=1"/>
          <p:cNvSpPr/>
          <p:nvPr/>
        </p:nvSpPr>
        <p:spPr>
          <a:xfrm>
            <a:off x="5379276" y="3144012"/>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M_6_AN.72_1#1fa596bbe.blank?vja=1&amp;pid=3cf82e7f5&amp;color=0,0,0&amp;vpa=44&amp;vtp=1"/>
          <p:cNvSpPr/>
          <p:nvPr/>
        </p:nvSpPr>
        <p:spPr>
          <a:xfrm>
            <a:off x="998601" y="4287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sz="2000" dirty="0"/>
          </a:p>
        </p:txBody>
      </p:sp>
      <p:sp>
        <p:nvSpPr>
          <p:cNvPr id="8" name="QM_6_AN.73_1#1fa596bbe.blank?vja=1&amp;pid=3cf82e7f5&amp;color=0,0,0&amp;vpa=45&amp;vtp=1"/>
          <p:cNvSpPr/>
          <p:nvPr/>
        </p:nvSpPr>
        <p:spPr>
          <a:xfrm>
            <a:off x="8415782" y="4287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9" name="QM_6_AN.74_1#1fa596bbe.blank?vja=1&amp;pid=3cf82e7f5&amp;color=0,0,0&amp;vpa=46&amp;vtp=1"/>
          <p:cNvSpPr/>
          <p:nvPr/>
        </p:nvSpPr>
        <p:spPr>
          <a:xfrm>
            <a:off x="5738876" y="5049012"/>
            <a:ext cx="7191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7_1#1fa596bbe?vja=1&amp;pid=3cf82e7f5&amp;color=0,0,0&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Hamburg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algae-powered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liquid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dioxide.Besides,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AN.75_1#1fa596bbe.blank?vja=1&amp;pid=3cf82e7f5&amp;color=0,0,0&amp;vpa=47&amp;vtp=1"/>
          <p:cNvSpPr/>
          <p:nvPr/>
        </p:nvSpPr>
        <p:spPr>
          <a:xfrm>
            <a:off x="10205593" y="861900"/>
            <a:ext cx="309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4" name="QM_6_AN.76_1#1fa596bbe.blank?vja=1&amp;pid=3cf82e7f5&amp;color=0,0,0&amp;vpa=48&amp;vtp=1"/>
          <p:cNvSpPr/>
          <p:nvPr/>
        </p:nvSpPr>
        <p:spPr>
          <a:xfrm>
            <a:off x="1951546" y="1623900"/>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5" name="QM_6_AN.77_1#1fa596bbe.blank?vja=1&amp;pid=3cf82e7f5&amp;color=0,0,0&amp;vpa=49&amp;vtp=1"/>
          <p:cNvSpPr/>
          <p:nvPr/>
        </p:nvSpPr>
        <p:spPr>
          <a:xfrm>
            <a:off x="1087501" y="2004900"/>
            <a:ext cx="889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8_1#9a80aa9d3?vja=1&amp;pid=1fa596bb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79_1#9a80aa9d3.blank?vja=1&amp;pid=1fa596bbe&amp;color=0,0,0&amp;vpa=50&amp;vtp=1"/>
          <p:cNvSpPr/>
          <p:nvPr/>
        </p:nvSpPr>
        <p:spPr>
          <a:xfrm>
            <a:off x="1011301" y="845313"/>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fascinating</a:t>
            </a:r>
            <a:endParaRPr lang="en-US" altLang="zh-CN" sz="2000" dirty="0"/>
          </a:p>
        </p:txBody>
      </p:sp>
      <p:sp>
        <p:nvSpPr>
          <p:cNvPr id="4" name="QB_7_AS.80_1#9a80aa9d3?vja=1&amp;pid=1fa596bbe&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设空处作architecture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designs的定语，应用形容词，表示“有极大吸引力的；迷人的”，故填fascinating。</a:t>
            </a:r>
            <a:endParaRPr lang="en-US" altLang="zh-CN" sz="2200" dirty="0"/>
          </a:p>
        </p:txBody>
      </p:sp>
      <p:sp>
        <p:nvSpPr>
          <p:cNvPr id="5" name="QB_7_BD.81_1#ae0700edd?vja=1&amp;pid=1fa596bbe&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82_1#ae0700edd.blank?vja=1&amp;pid=1fa596bbe&amp;color=0,0,0&amp;vpa=51&amp;vtp=1"/>
          <p:cNvSpPr/>
          <p:nvPr/>
        </p:nvSpPr>
        <p:spPr>
          <a:xfrm>
            <a:off x="998601" y="2072259"/>
            <a:ext cx="917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showing</a:t>
            </a:r>
            <a:endParaRPr lang="en-US" altLang="zh-CN" sz="2000" dirty="0"/>
          </a:p>
        </p:txBody>
      </p:sp>
      <p:sp>
        <p:nvSpPr>
          <p:cNvPr id="7" name="QB_7_AS.83_1#ae0700edd?vja=1&amp;pid=1fa596bbe&amp;color=0,0,0&amp;vtp=1"/>
          <p:cNvSpPr/>
          <p:nvPr/>
        </p:nvSpPr>
        <p:spPr>
          <a:xfrm>
            <a:off x="722376" y="25477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设空处应用非谓语形式，The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building与show之间为逻辑上的主动关系，故用现在分词作伴随状语。</a:t>
            </a:r>
            <a:endParaRPr lang="en-US" altLang="zh-CN" sz="2200" dirty="0"/>
          </a:p>
        </p:txBody>
      </p:sp>
      <p:sp>
        <p:nvSpPr>
          <p:cNvPr id="8" name="QB_7_BD.84_1#1161b5c58?vja=1&amp;pid=1fa596bbe&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85_1#1161b5c58.blank?vja=1&amp;pid=1fa596bbe&amp;color=0,0,0&amp;vpa=52&amp;vtp=1"/>
          <p:cNvSpPr/>
          <p:nvPr/>
        </p:nvSpPr>
        <p:spPr>
          <a:xfrm>
            <a:off x="1036701" y="3304159"/>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beauty</a:t>
            </a:r>
            <a:endParaRPr lang="en-US" altLang="zh-CN" sz="2000" dirty="0"/>
          </a:p>
        </p:txBody>
      </p:sp>
      <p:sp>
        <p:nvSpPr>
          <p:cNvPr id="10" name="QB_7_AS.86_1#1161b5c58?vja=1&amp;pid=1fa596bbe&amp;color=0,0,0&amp;vtp=1"/>
          <p:cNvSpPr/>
          <p:nvPr/>
        </p:nvSpPr>
        <p:spPr>
          <a:xfrm>
            <a:off x="722376" y="3738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设空处前有定冠词the，且设空处作capture的宾语，故应用名词形式，故填beauty。</a:t>
            </a:r>
            <a:endParaRPr lang="en-US" altLang="zh-CN" sz="2200" dirty="0"/>
          </a:p>
        </p:txBody>
      </p:sp>
      <p:sp>
        <p:nvSpPr>
          <p:cNvPr id="11" name="QB_7_BD.87_1#e260380b9?vja=1&amp;pid=1fa596bbe&amp;color=0,0,0&amp;vtp=1"/>
          <p:cNvSpPr/>
          <p:nvPr/>
        </p:nvSpPr>
        <p:spPr>
          <a:xfrm>
            <a:off x="722376" y="4127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7_AN.88_1#e260380b9.blank?vja=1&amp;pid=1fa596bbe&amp;color=0,0,0&amp;vpa=53&amp;vtp=1"/>
          <p:cNvSpPr/>
          <p:nvPr/>
        </p:nvSpPr>
        <p:spPr>
          <a:xfrm>
            <a:off x="1062101" y="40894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3" name="QB_7_AS.89_1#e260380b9?vja=1&amp;pid=1fa596bbe&amp;color=0,0,0&amp;vtp=1"/>
          <p:cNvSpPr/>
          <p:nvPr/>
        </p:nvSpPr>
        <p:spPr>
          <a:xfrm>
            <a:off x="722376" y="45543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此处为“such+a/an+形容词+可数名词单数”结构，形容词urban的发音以元音音素开头，故填an。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0_1#cc5f0ebf0?vja=1&amp;pid=1fa596bb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91_1#cc5f0ebf0.blank?vja=1&amp;pid=1fa596bbe&amp;color=0,0,0&amp;vpa=54&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sz="2000" dirty="0"/>
          </a:p>
        </p:txBody>
      </p:sp>
      <p:sp>
        <p:nvSpPr>
          <p:cNvPr id="4" name="QB_7_AS.92_1#cc5f0ebf0?vja=1&amp;pid=1fa596bbe&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way后的定语从句中作谓语，此处介绍一般事实，应用一般现在时；从句主语nature意为“大自然”时为不可数名词，谓语动词应用第三人称单数形式。</a:t>
            </a:r>
            <a:endParaRPr lang="en-US" altLang="zh-CN" sz="2200" dirty="0"/>
          </a:p>
        </p:txBody>
      </p:sp>
      <p:sp>
        <p:nvSpPr>
          <p:cNvPr id="5" name="QB_7_BD.93_1#4ec351550?vja=1&amp;pid=1fa596bbe&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94_1#4ec351550.blank?vja=1&amp;pid=1fa596bbe&amp;color=0,0,0&amp;vpa=55&amp;vtp=1"/>
          <p:cNvSpPr/>
          <p:nvPr/>
        </p:nvSpPr>
        <p:spPr>
          <a:xfrm>
            <a:off x="1062101" y="2084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95_1#4ec351550?vja=1&amp;pid=1fa596bbe&amp;color=0,0,0&amp;vtp=1"/>
          <p:cNvSpPr/>
          <p:nvPr/>
        </p:nvSpPr>
        <p:spPr>
          <a:xfrm>
            <a:off x="722376" y="25477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设空处引导非限制性定语从句，修饰前面整个句子,关系词在从句中作主语，故用which引导该从句。</a:t>
            </a:r>
            <a:endParaRPr lang="en-US" altLang="zh-CN" sz="2200" dirty="0"/>
          </a:p>
        </p:txBody>
      </p:sp>
      <p:sp>
        <p:nvSpPr>
          <p:cNvPr id="8" name="QB_7_BD.96_1#87fa6a0e3?vja=1&amp;pid=1fa596bbe&amp;color=0,0,0&amp;vtp=1"/>
          <p:cNvSpPr/>
          <p:nvPr/>
        </p:nvSpPr>
        <p:spPr>
          <a:xfrm>
            <a:off x="722376" y="3356991"/>
            <a:ext cx="10753344" cy="728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8.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97_1#87fa6a0e3.blank?vja=1&amp;pid=1fa596bbe&amp;color=0,0,0&amp;vpa=56&amp;vtp=1"/>
          <p:cNvSpPr/>
          <p:nvPr/>
        </p:nvSpPr>
        <p:spPr>
          <a:xfrm>
            <a:off x="1036701" y="3318891"/>
            <a:ext cx="7191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run</a:t>
            </a:r>
            <a:endParaRPr lang="en-US" altLang="zh-CN" sz="2000" dirty="0"/>
          </a:p>
        </p:txBody>
      </p:sp>
      <p:sp>
        <p:nvSpPr>
          <p:cNvPr id="11" name="QB_7_AN.99_1#87fa6a0e3.blank?vja=1&amp;pid=1fa596bbe&amp;color=0,0,0&amp;vpa=57&amp;vtp=1"/>
          <p:cNvSpPr/>
          <p:nvPr/>
        </p:nvSpPr>
        <p:spPr>
          <a:xfrm>
            <a:off x="1049401" y="3699891"/>
            <a:ext cx="309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12" name="QB_7_AS.100_1#bb17964cf?vja=1&amp;pid=1fa596bbe&amp;color=0,0,0&amp;vtp=1"/>
          <p:cNvSpPr/>
          <p:nvPr/>
        </p:nvSpPr>
        <p:spPr>
          <a:xfrm>
            <a:off x="722376" y="4119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设空处修饰名词surface，应用形容词性物主代词。故填Its。</a:t>
            </a:r>
            <a:endParaRPr lang="en-US" altLang="zh-CN" sz="2200" dirty="0"/>
          </a:p>
        </p:txBody>
      </p:sp>
      <p:sp>
        <p:nvSpPr>
          <p:cNvPr id="13" name="QB_7_BD.101_1#e6442fd8c?vja=1&amp;pid=1fa596bbe&amp;color=0,0,0&amp;vtp=1"/>
          <p:cNvSpPr/>
          <p:nvPr/>
        </p:nvSpPr>
        <p:spPr>
          <a:xfrm>
            <a:off x="722376" y="4511865"/>
            <a:ext cx="10753344" cy="728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10.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4" name="QB_7_AN.102_1#e6442fd8c.blank?vja=1&amp;pid=1fa596bbe&amp;color=0,0,0&amp;vpa=58&amp;vtp=1"/>
          <p:cNvSpPr/>
          <p:nvPr/>
        </p:nvSpPr>
        <p:spPr>
          <a:xfrm>
            <a:off x="1024001" y="4473765"/>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6" name="QB_7_AN.104_1#e6442fd8c.blank?vja=1&amp;pid=1fa596bbe&amp;color=0,0,0&amp;vpa=59&amp;vtp=1"/>
          <p:cNvSpPr/>
          <p:nvPr/>
        </p:nvSpPr>
        <p:spPr>
          <a:xfrm>
            <a:off x="1151001" y="4854765"/>
            <a:ext cx="889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17" name="QB_7_AS.105_1#5bdafea02?vja=1&amp;pid=1fa596bbe&amp;color=0,0,0&amp;vtp=1"/>
          <p:cNvSpPr/>
          <p:nvPr/>
        </p:nvSpPr>
        <p:spPr>
          <a:xfrm>
            <a:off x="722376" y="52748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情态动词后接动词原形，algae与use之间为被动关系，应用被动语态。故填be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1" grpId="0" animBg="1" build="p"/>
      <p:bldP spid="12" grpId="0" animBg="1" build="p"/>
      <p:bldP spid="14" grpId="0" animBg="1" build="p"/>
      <p:bldP spid="16" grpId="0" animBg="1" build="p"/>
      <p:bldP spid="1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8eb68dcb2?vja=1&amp;pid=a29b88a86&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[河北名校联考2025高二期中]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excellence.The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resembles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endParaRPr lang="en-US" altLang="zh-CN" sz="2000" dirty="0"/>
          </a:p>
          <a:p>
            <a:pPr algn="just">
              <a:lnSpc>
                <a:spcPct val="125000"/>
              </a:lnSpc>
            </a:pPr>
            <a:endParaRPr lang="en-US" altLang="zh-CN" sz="2000" dirty="0"/>
          </a:p>
        </p:txBody>
      </p:sp>
      <p:sp>
        <p:nvSpPr>
          <p:cNvPr id="3" name="QM_6_AN.107_1#8eb68dcb2.blank?vja=1&amp;pid=a29b88a86&amp;color=0,0,0&amp;vpa=60&amp;vtp=1"/>
          <p:cNvSpPr/>
          <p:nvPr/>
        </p:nvSpPr>
        <p:spPr>
          <a:xfrm>
            <a:off x="5073714" y="1992200"/>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examples</a:t>
            </a:r>
            <a:endParaRPr lang="en-US" altLang="zh-CN" sz="2000" dirty="0"/>
          </a:p>
        </p:txBody>
      </p:sp>
      <p:sp>
        <p:nvSpPr>
          <p:cNvPr id="4" name="QM_6_AN.108_1#8eb68dcb2.blank?vja=1&amp;pid=a29b88a86&amp;color=0,0,0&amp;vpa=61&amp;vtp=1"/>
          <p:cNvSpPr/>
          <p:nvPr/>
        </p:nvSpPr>
        <p:spPr>
          <a:xfrm>
            <a:off x="9082532" y="2385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led</a:t>
            </a:r>
            <a:endParaRPr lang="en-US" altLang="zh-CN" sz="2000" dirty="0"/>
          </a:p>
        </p:txBody>
      </p:sp>
      <p:sp>
        <p:nvSpPr>
          <p:cNvPr id="5" name="QM_6_AN.109_1#8eb68dcb2.blank?vja=1&amp;pid=a29b88a86&amp;color=0,0,0&amp;vpa=62&amp;vtp=1"/>
          <p:cNvSpPr/>
          <p:nvPr/>
        </p:nvSpPr>
        <p:spPr>
          <a:xfrm>
            <a:off x="10506139" y="2754200"/>
            <a:ext cx="874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a:t>
            </a:r>
            <a:endParaRPr lang="en-US" altLang="zh-CN" sz="2000" dirty="0"/>
          </a:p>
        </p:txBody>
      </p:sp>
      <p:sp>
        <p:nvSpPr>
          <p:cNvPr id="6" name="QM_6_AN.110_1#8eb68dcb2.blank?vja=1&amp;pid=a29b88a86&amp;color=0,0,0&amp;vpa=63&amp;vtp=1"/>
          <p:cNvSpPr/>
          <p:nvPr/>
        </p:nvSpPr>
        <p:spPr>
          <a:xfrm>
            <a:off x="6785864" y="3909900"/>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7" name="QM_6_AN.111_1#8eb68dcb2.blank?vja=1&amp;pid=a29b88a86&amp;color=0,0,0&amp;vpa=64&amp;vtp=1"/>
          <p:cNvSpPr/>
          <p:nvPr/>
        </p:nvSpPr>
        <p:spPr>
          <a:xfrm>
            <a:off x="3441700" y="4278200"/>
            <a:ext cx="1508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8eb68dcb2?vja=1&amp;pid=a29b88a86&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Maldives,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Haowei.This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sustainability.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#1.2.1</a:t>
            </a:r>
            <a:endParaRPr lang="en-US" altLang="zh-CN" sz="2000" dirty="0"/>
          </a:p>
        </p:txBody>
      </p:sp>
      <p:sp>
        <p:nvSpPr>
          <p:cNvPr id="3" name="QM_6_AN.112_1#8eb68dcb2.blank?vja=1&amp;pid=a29b88a86&amp;color=0,0,0&amp;vpa=65&amp;vtp=1"/>
          <p:cNvSpPr/>
          <p:nvPr/>
        </p:nvSpPr>
        <p:spPr>
          <a:xfrm>
            <a:off x="2501964" y="849200"/>
            <a:ext cx="1154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impressive</a:t>
            </a:r>
            <a:endParaRPr lang="en-US" altLang="zh-CN" sz="2000" dirty="0"/>
          </a:p>
        </p:txBody>
      </p:sp>
      <p:sp>
        <p:nvSpPr>
          <p:cNvPr id="4" name="QM_6_AN.113_1#8eb68dcb2.blank?vja=1&amp;pid=a29b88a86&amp;color=0,0,0&amp;vpa=66&amp;vtp=1"/>
          <p:cNvSpPr/>
          <p:nvPr/>
        </p:nvSpPr>
        <p:spPr>
          <a:xfrm>
            <a:off x="8208963" y="1611200"/>
            <a:ext cx="1041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integrates</a:t>
            </a:r>
            <a:endParaRPr lang="en-US" altLang="zh-CN" sz="2000" dirty="0"/>
          </a:p>
        </p:txBody>
      </p:sp>
      <p:sp>
        <p:nvSpPr>
          <p:cNvPr id="5" name="QM_6_AN.114_1#8eb68dcb2.blank?vja=1&amp;pid=a29b88a86&amp;color=0,0,0&amp;vpa=67&amp;vtp=1"/>
          <p:cNvSpPr/>
          <p:nvPr/>
        </p:nvSpPr>
        <p:spPr>
          <a:xfrm>
            <a:off x="3197289" y="2373200"/>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6" name="QM_6_AN.115_1#8eb68dcb2.blank?vja=1&amp;pid=a29b88a86&amp;color=0,0,0&amp;vpa=68&amp;vtp=1"/>
          <p:cNvSpPr/>
          <p:nvPr/>
        </p:nvSpPr>
        <p:spPr>
          <a:xfrm>
            <a:off x="10887139" y="3528900"/>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7" name="QM_6_AN.116_1#8eb68dcb2.blank?vja=1&amp;pid=a29b88a86&amp;color=0,0,0&amp;vpa=69&amp;vtp=1"/>
          <p:cNvSpPr/>
          <p:nvPr/>
        </p:nvSpPr>
        <p:spPr>
          <a:xfrm>
            <a:off x="5600764" y="4290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M_6_EX.117_1#8eb68dcb2?vja=1&amp;pid=a29b88a86&amp;color=0,0,0&amp;vtp=1&amp;bt=1"/>
          <p:cNvSpPr/>
          <p:nvPr/>
        </p:nvSpPr>
        <p:spPr>
          <a:xfrm>
            <a:off x="722376" y="4712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近年来中国建筑师凭借创新理念获得广泛认可，以卢卡斯叙事艺术博物馆和马尔代夫“海洋天堂”项目为例，展现了中国建筑师在融合文化与现代设计、打造可持续建筑方面的能力，以及他们日益增长的国际影响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8_1#d0af08cb5?vja=1&amp;pid=8eb68dc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19_1#d0af08cb5.blank?vja=1&amp;pid=8eb68dcb2&amp;color=0,0,0&amp;vpa=70&amp;vtp=1"/>
          <p:cNvSpPr/>
          <p:nvPr/>
        </p:nvSpPr>
        <p:spPr>
          <a:xfrm>
            <a:off x="1024001" y="845313"/>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examples</a:t>
            </a:r>
            <a:endParaRPr lang="en-US" altLang="zh-CN" sz="2000" dirty="0"/>
          </a:p>
        </p:txBody>
      </p:sp>
      <p:sp>
        <p:nvSpPr>
          <p:cNvPr id="4" name="QB_7_AS.120_1#d0af08cb5?vja=1&amp;pid=8eb68dcb2&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句意为：近年来，中国建筑师在海外获得了广泛认可，在他们的设计中有两个值得注意的例子。example是可数名词，由系动词are和数词two可知，此处应用名词复数。故填examples。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20_2#d0af08cb5?vja=1&amp;pid=8eb68dcb2&amp;color=0,0,0&amp;mp=1&amp;vtp=1&amp;bt=1"/>
          <p:cNvSpPr/>
          <p:nvPr/>
        </p:nvSpPr>
        <p:spPr>
          <a:xfrm>
            <a:off x="722376" y="900000"/>
            <a:ext cx="10753344" cy="3776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完全倒装的常见类型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完全倒装是指将句子的谓语完全置于主语之前，根据句首成分的不同，可分为以下几种常见类型：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（1）以表示地点、时间、方位等的副词开头的倒装</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句首为地点副词（here、there）、时间副词（now、then）或方位副词（out、in、up、down、away等），且主语为名词时，用完全倒装。如：Here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teacher.（老师来了。）；Out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soldiers.（士兵们冲了出去。）。</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（2）以表示地点的介词短语开头的倒装</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句首为表示地点的介词短语（如on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house等），且主语为名词时，用完全倒装，用于突出地点。如：On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dictionary.（桌子上放着一本字典。）；Under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children.（树下坐着一群孩子。）。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20_3#d0af08cb5?vja=1&amp;pid=8eb68dcb2&amp;color=0,0,0&amp;mp=1&amp;vtp=1&amp;bt=1"/>
          <p:cNvSpPr/>
          <p:nvPr/>
        </p:nvSpPr>
        <p:spPr>
          <a:xfrm>
            <a:off x="722376" y="896112"/>
            <a:ext cx="10753344" cy="2252853"/>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（3）表语置于句首的倒装</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当表语（形容词、介词短语、分词等）置于句首时，用完全倒装，即“表语+连系动词+主语”结构。如：Present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experts.（许多专家出席了会议。）；Gone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poor.（我们贫穷的日子一去不复返了。）。</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该题设空处所在分句使用的就是表语前置的倒装，正常语序为two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7db6b3bde.fixed?vja=1&amp;pid=1dce33536&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7db6b3bde.fixed?vja=1&amp;pid=1dce33536&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5</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Learning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from</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nature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1_1#72aaa4b11?vja=1&amp;pid=8eb68dc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122_1#72aaa4b11.blank?vja=1&amp;pid=8eb68dcb2&amp;color=0,0,0&amp;vpa=71&amp;vtp=1"/>
          <p:cNvSpPr/>
          <p:nvPr/>
        </p:nvSpPr>
        <p:spPr>
          <a:xfrm>
            <a:off x="1024001" y="858013"/>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led</a:t>
            </a:r>
            <a:endParaRPr lang="en-US" altLang="zh-CN" sz="2000" dirty="0"/>
          </a:p>
        </p:txBody>
      </p:sp>
      <p:sp>
        <p:nvSpPr>
          <p:cNvPr id="4" name="QB_7_AS.123_1#72aaa4b11?vja=1&amp;pid=8eb68dcb2&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句意为：由马岩松领衔的MAD建筑事务所设计的卢卡斯叙事艺术博物馆是中国建筑卓越成就的一个典型范例。分析句子结构可知，句中已有系动词is，所以设空处应用非谓语动词；lead与MAD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Architects之间构成逻辑上的被动关系，应用过去分词作后置定语。故填led。</a:t>
            </a:r>
            <a:endParaRPr lang="en-US" altLang="zh-CN" sz="2200" dirty="0"/>
          </a:p>
        </p:txBody>
      </p:sp>
      <p:sp>
        <p:nvSpPr>
          <p:cNvPr id="5" name="QB_7_BD.124_1#038caaf11?vja=1&amp;pid=8eb68dcb2&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25_1#038caaf11.blank?vja=1&amp;pid=8eb68dcb2&amp;color=0,0,0&amp;vpa=72&amp;vtp=1"/>
          <p:cNvSpPr/>
          <p:nvPr/>
        </p:nvSpPr>
        <p:spPr>
          <a:xfrm>
            <a:off x="1024001" y="2440559"/>
            <a:ext cx="874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a:t>
            </a:r>
            <a:endParaRPr lang="en-US" altLang="zh-CN" sz="2000" dirty="0"/>
          </a:p>
        </p:txBody>
      </p:sp>
      <p:sp>
        <p:nvSpPr>
          <p:cNvPr id="7" name="QB_7_AS.126_1#038caaf11?vja=1&amp;pid=8eb68dcb2&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句意为：该博物馆计划于2026年开放，其独特的设计犹如飘浮在城市上空的白色山峦。be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sth为固定搭配，意为“准备做某事；有可能做某事”。故填to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endParaRPr lang="en-US" altLang="zh-CN" sz="2200" dirty="0"/>
          </a:p>
        </p:txBody>
      </p:sp>
      <p:sp>
        <p:nvSpPr>
          <p:cNvPr id="8" name="QB_7_BD.127_1#8a9422cbb?vja=1&amp;pid=8eb68dcb2&amp;color=0,0,0&amp;vtp=1"/>
          <p:cNvSpPr/>
          <p:nvPr/>
        </p:nvSpPr>
        <p:spPr>
          <a:xfrm>
            <a:off x="722376" y="37105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128_1#8a9422cbb.blank?vja=1&amp;pid=8eb68dcb2&amp;color=0,0,0&amp;vpa=73&amp;vtp=1"/>
          <p:cNvSpPr/>
          <p:nvPr/>
        </p:nvSpPr>
        <p:spPr>
          <a:xfrm>
            <a:off x="1024001" y="3672459"/>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0" name="QB_7_AS.129_1#8a9422cbb?vja=1&amp;pid=8eb68dcb2&amp;color=0,0,0&amp;vtp=1"/>
          <p:cNvSpPr/>
          <p:nvPr/>
        </p:nvSpPr>
        <p:spPr>
          <a:xfrm>
            <a:off x="722376" y="41352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句意为：这座建筑的有机形态及其与环境的融合体现了MAD建筑事务所“打造与自然和谐共生的建筑”的理念。harmonise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和谐共处”。故填with。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0_1#5b54580be?vja=1&amp;pid=8eb68dc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131_1#5b54580be.blank?vja=1&amp;pid=8eb68dcb2&amp;color=0,0,0&amp;vpa=74&amp;vtp=1"/>
          <p:cNvSpPr/>
          <p:nvPr/>
        </p:nvSpPr>
        <p:spPr>
          <a:xfrm>
            <a:off x="1024001" y="845313"/>
            <a:ext cx="1508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000" dirty="0"/>
          </a:p>
        </p:txBody>
      </p:sp>
      <p:sp>
        <p:nvSpPr>
          <p:cNvPr id="4" name="QB_7_AS.132_1#5b54580be?vja=1&amp;pid=8eb68dcb2&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句意为：自从其设计公布以来，该项目因其创新方法已获得广泛关注和赞誉。设空处为句子谓语，根据时间状语Ever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design可知，此处表示动作发生在过去并对现在造成影响，应用现在完成时；主语this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project为单数，助动词应用has。故填has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200" dirty="0"/>
          </a:p>
        </p:txBody>
      </p:sp>
      <p:sp>
        <p:nvSpPr>
          <p:cNvPr id="5" name="QB_7_BD.133_1#fa839d931?vja=1&amp;pid=8eb68dcb2&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34_1#fa839d931.blank?vja=1&amp;pid=8eb68dcb2&amp;color=0,0,0&amp;vpa=75&amp;vtp=1"/>
          <p:cNvSpPr/>
          <p:nvPr/>
        </p:nvSpPr>
        <p:spPr>
          <a:xfrm>
            <a:off x="1011301" y="2440559"/>
            <a:ext cx="1154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impressive</a:t>
            </a:r>
            <a:endParaRPr lang="en-US" altLang="zh-CN" sz="2000" dirty="0"/>
          </a:p>
        </p:txBody>
      </p:sp>
      <p:sp>
        <p:nvSpPr>
          <p:cNvPr id="7" name="QB_7_AS.135_1#fa839d931?vja=1&amp;pid=8eb68dcb2&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句意为：另一个令人印象深刻的项目是由刘昊威领导的CAA建筑事务所设计的马尔代夫的“海洋天堂”。设空处作定语，修饰名词project，应用形容词，结合句意可知，此处意为“给人深刻印象的”。故填impressive。</a:t>
            </a:r>
            <a:endParaRPr lang="en-US" altLang="zh-CN" sz="2200" dirty="0"/>
          </a:p>
        </p:txBody>
      </p:sp>
      <p:sp>
        <p:nvSpPr>
          <p:cNvPr id="8" name="QB_7_BD.136_1#0df55ca6a?vja=1&amp;pid=8eb68dcb2&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137_1#0df55ca6a.blank?vja=1&amp;pid=8eb68dcb2&amp;color=0,0,0&amp;vpa=76&amp;vtp=1"/>
          <p:cNvSpPr/>
          <p:nvPr/>
        </p:nvSpPr>
        <p:spPr>
          <a:xfrm>
            <a:off x="1011301" y="4053459"/>
            <a:ext cx="1041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integrates</a:t>
            </a:r>
            <a:endParaRPr lang="en-US" altLang="zh-CN" sz="2000" dirty="0"/>
          </a:p>
        </p:txBody>
      </p:sp>
      <p:sp>
        <p:nvSpPr>
          <p:cNvPr id="10" name="QB_7_AS.138_1#0df55ca6a?vja=1&amp;pid=8eb68dcb2&amp;color=0,0,0&amp;vtp=1"/>
          <p:cNvSpPr/>
          <p:nvPr/>
        </p:nvSpPr>
        <p:spPr>
          <a:xfrm>
            <a:off x="722376" y="4528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句意为：该设计融合了当地文化、海洋生态以及可持续发展理念，打造出了一个具有未来感的城市地标。设空处作谓语，此处陈述客观事实，应用一般现在时；主语为The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design，谓语动词应用第三人称单数形式。故填integrates。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9_1#bf267baf8?vja=1&amp;pid=8eb68dcb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40_1#bf267baf8.blank?vja=1&amp;pid=8eb68dcb2&amp;color=0,0,0&amp;vpa=77&amp;vtp=1"/>
          <p:cNvSpPr/>
          <p:nvPr/>
        </p:nvSpPr>
        <p:spPr>
          <a:xfrm>
            <a:off x="1036701" y="845313"/>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4" name="QB_7_AS.141_1#bf267baf8?vja=1&amp;pid=8eb68dcb2&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句意为：这个建筑群以相互连接的建筑结构和可持续能源系统为特色，因其在城市设计和环境可持续性方面的创新方法而备受赞誉。句中已有谓语has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praised，设空处应用非谓语动词；feature与主语The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complex之间为逻辑上的主动关系，应用现在分词作后置定语。故填featuring。</a:t>
            </a:r>
            <a:endParaRPr lang="en-US" altLang="zh-CN" sz="2200" dirty="0"/>
          </a:p>
        </p:txBody>
      </p:sp>
      <p:sp>
        <p:nvSpPr>
          <p:cNvPr id="5" name="QB_7_BD.142_1#ea423cef1?vja=1&amp;pid=8eb68dcb2&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43_1#ea423cef1.blank?vja=1&amp;pid=8eb68dcb2&amp;color=0,0,0&amp;vpa=78&amp;vtp=1"/>
          <p:cNvSpPr/>
          <p:nvPr/>
        </p:nvSpPr>
        <p:spPr>
          <a:xfrm>
            <a:off x="1024001" y="2846959"/>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7" name="QB_7_AS.144_1#ea423cef1?vja=1&amp;pid=8eb68dcb2&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句意为：这些项目凸显了中国建筑师日益增长的国际影响力，他们因能够将文化敏感性与现代设计相结合而越来越受认可，并创造了具有持久影响力的可持续建筑。设空处引导非限制性定语从句，先行词是Chinese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architects，指人，关系词在从句中作主语，应用关系代词who引导该从句。故填who。</a:t>
            </a:r>
            <a:endParaRPr lang="en-US" altLang="zh-CN" sz="2200" dirty="0"/>
          </a:p>
        </p:txBody>
      </p:sp>
      <p:sp>
        <p:nvSpPr>
          <p:cNvPr id="8" name="QB_7_BD.145_1#d1af57706?vja=1&amp;pid=8eb68dcb2&amp;color=0,0,0&amp;vtp=1"/>
          <p:cNvSpPr/>
          <p:nvPr/>
        </p:nvSpPr>
        <p:spPr>
          <a:xfrm>
            <a:off x="722376" y="4878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46_1#d1af57706.blank?vja=1&amp;pid=8eb68dcb2&amp;color=0,0,0&amp;vpa=79&amp;vtp=1"/>
          <p:cNvSpPr/>
          <p:nvPr/>
        </p:nvSpPr>
        <p:spPr>
          <a:xfrm>
            <a:off x="1189101" y="48408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7_AS.147_1#d1af57706?vja=1&amp;pid=8eb68dcb2&amp;color=0,0,0&amp;vtp=1"/>
          <p:cNvSpPr/>
          <p:nvPr/>
        </p:nvSpPr>
        <p:spPr>
          <a:xfrm>
            <a:off x="722376" y="5303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impact为固定搭配，意为“留下</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的影响”，且lasting的发音以辅音音素开头，故填a。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390f9001.fixed?vja=1&amp;pid=12d6b578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1390f9001.fixed?vja=1&amp;pid=12d6b5789&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1390f9001.fixed?vja=1&amp;pid=12d6b5789&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1390f9001.fixed?vja=1&amp;pid=12d6b578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8_1#99c86dd6a?vja=1&amp;pid=9db1c64de&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uproots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8_1#99c86dd6a?vja=1&amp;pid=9db1c64de&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（花蜜）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collaboration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clouds,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faces.Immerse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illuminating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forwards.With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149_1#99c86dd6a?vja=1&amp;pid=9db1c64de&amp;color=0,0,0&amp;vtp=1"/>
          <p:cNvSpPr/>
          <p:nvPr/>
        </p:nvSpPr>
        <p:spPr>
          <a:xfrm>
            <a:off x="722376" y="4301807"/>
            <a:ext cx="11010900" cy="351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本文是一篇议论文，主要阐述了大自然在不经意间为人类提供的诸多深刻的人生启示。</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14a97c701?vja=1&amp;pid=99c86dd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14a97c701.bracket?vja=1&amp;pid=99c86dd6a&amp;color=0,0,0&amp;vpa=80&amp;vtp=1"/>
          <p:cNvSpPr/>
          <p:nvPr/>
        </p:nvSpPr>
        <p:spPr>
          <a:xfrm>
            <a:off x="96552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0_2#14a97c701.choices?vja=1&amp;pid=99c86dd6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endParaRPr lang="en-US" altLang="zh-CN" sz="2000" dirty="0"/>
          </a:p>
        </p:txBody>
      </p:sp>
      <p:sp>
        <p:nvSpPr>
          <p:cNvPr id="5" name="QC_7_AS.152_1#14a97c701?vja=1&amp;pid=99c86dd6a&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二段通过“暴风雨席卷城镇、拔起树木、摧毁房屋后，人们必须擦干眼泪、适应变化并重建家园”这一具体事例阐述了要灵活应变、拥抱变化这一核心观点。由此可推知，作者是通过举例来强调灵活的重要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900d7f4c3?vja=1&amp;pid=99c86dd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900d7f4c3.bracket?vja=1&amp;pid=99c86dd6a&amp;color=0,0,0&amp;vpa=81&amp;vtp=1"/>
          <p:cNvSpPr/>
          <p:nvPr/>
        </p:nvSpPr>
        <p:spPr>
          <a:xfrm>
            <a:off x="79661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3_2#900d7f4c3.choices?vja=1&amp;pid=99c86dd6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A.Patience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strongest.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5" name="QC_7_AS.155_1#900d7f4c3?vja=1&amp;pid=99c86dd6a&amp;color=0,0,0&amp;vtp=1"/>
          <p:cNvSpPr/>
          <p:nvPr/>
        </p:nvSpPr>
        <p:spPr>
          <a:xfrm>
            <a:off x="722376" y="2077847"/>
            <a:ext cx="10753344" cy="2671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推理判断题。根据第三段中的“Flowers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it.”可知，花朵等待合适的条件绽放，种子忍受漫长旅程才能成长为植株，由此可推知，从它们的成长历程中可以学到耐心对成长很重要这一启示。故选A项</a:t>
            </a:r>
            <a:r>
              <a:rPr lang="en-US" altLang="zh-CN" sz="2000" b="0" i="0" dirty="0" smtClean="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55_1#900d7f4c3?vja=1&amp;pid=99c86dd6a&amp;color=0,0,0&amp;vtp=1"/>
          <p:cNvSpPr/>
          <p:nvPr/>
        </p:nvSpPr>
        <p:spPr>
          <a:xfrm>
            <a:off x="722376" y="1025661"/>
            <a:ext cx="10753344" cy="2671953"/>
          </a:xfrm>
          <a:prstGeom prst="rect">
            <a:avLst/>
          </a:prstGeom>
          <a:noFill/>
        </p:spPr>
        <p:txBody>
          <a:bodyPr wrap="square" lIns="0" tIns="0" rIns="0" bIns="0" rtlCol="0" anchor="t"/>
          <a:lstStyle/>
          <a:p>
            <a:pPr algn="l">
              <a:lnSpc>
                <a:spcPct val="125000"/>
              </a:lnSpc>
            </a:pPr>
            <a:r>
              <a:rPr lang="en-US" altLang="zh-CN" sz="2000" b="1" i="0" dirty="0" err="1" smtClean="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干扰项解读</a:t>
            </a:r>
            <a:r>
              <a:rPr lang="en-US" altLang="zh-CN" sz="2000" b="0" i="0" dirty="0" smtClean="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第三段未提及“强者”（the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strongest），仅强调等待（wait）和忍耐（endure），排除B项；第四段蜜蜂和候鸟的例子体现了合作对生存的重要性，与花朵和种子无关，排除C项；第三段提到Flowers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conditions，但合适条件不等于完美的自然环境，排除D项。</a:t>
            </a:r>
            <a:endParaRPr lang="en-US" altLang="zh-CN"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4d0abb826?vja=1&amp;pid=99c86dd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4d0abb826.bracket?vja=1&amp;pid=99c86dd6a&amp;color=0,0,0&amp;vpa=82&amp;vtp=1"/>
          <p:cNvSpPr/>
          <p:nvPr/>
        </p:nvSpPr>
        <p:spPr>
          <a:xfrm>
            <a:off x="609936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6_2#4d0abb826.choices?vja=1&amp;pid=99c86dd6a&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92730" algn="l"/>
                <a:tab pos="5407660" algn="l"/>
                <a:tab pos="81622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endParaRPr lang="en-US" altLang="zh-CN" sz="2000" dirty="0"/>
          </a:p>
        </p:txBody>
      </p:sp>
      <p:sp>
        <p:nvSpPr>
          <p:cNvPr id="5" name="QC_7_AS.158_1#4d0abb826?vja=1&amp;pid=99c86dd6a&amp;color=0,0,0&amp;vtp=1"/>
          <p:cNvSpPr/>
          <p:nvPr/>
        </p:nvSpPr>
        <p:spPr>
          <a:xfrm>
            <a:off x="722376" y="1696847"/>
            <a:ext cx="10753344" cy="1913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推理判断题。根据第一段内容和第五段中的“Immerse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quietly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s.”以及最后一段内容可知，本文以“大自然能给予人类启示”为核心论点展开论述，作者肯定了自然的价值和向自然学习的重要性，并建议沉浸在自然的怀抱中，这样感激之情会在心中悄然扎根，由此可推知，作者对自然的态度是感激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d3c69105.fixed?vja=1&amp;pid=12d6b578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9d3c69105.fixed?vja=1&amp;pid=12d6b5789&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9d3c69105.fixed?vja=1&amp;pid=12d6b5789&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9d3c69105.fixed?vja=1&amp;pid=12d6b578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9_1#b66ad6fc0?vja=1&amp;pid=99c86dd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0_1#b66ad6fc0.bracket?vja=1&amp;pid=99c86dd6a&amp;color=0,0,0&amp;vpa=83&amp;vtp=1"/>
          <p:cNvSpPr/>
          <p:nvPr/>
        </p:nvSpPr>
        <p:spPr>
          <a:xfrm>
            <a:off x="77248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9_2#b66ad6fc0.choices?vja=1&amp;pid=99c86dd6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calendar,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endParaRPr lang="en-US" altLang="zh-CN" sz="2000" dirty="0"/>
          </a:p>
        </p:txBody>
      </p:sp>
      <p:sp>
        <p:nvSpPr>
          <p:cNvPr id="5" name="QC_7_AS.161_1#b66ad6fc0?vja=1&amp;pid=99c86dd6a&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第一段内容可知，作者开篇点明主旨，即大自然常常在我们意想不到的时候给予我们启示，随后作者通过花朵和种子的耐心等待以及蜜蜂和候鸟的协作等具体例子阐述大自然中蕴含的深刻的人生道理，由此可知，C项（大自然看似简单，却蕴含深刻真理）最能概括全文主旨。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66fcdf727?vja=1&amp;pid=9db1c64d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66fcdf727?vja=1&amp;pid=9db1c64de&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66fcdf727?vja=1&amp;pid=9db1c64de&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1.perseverance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.毅力；韧性</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2.endure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.忍耐；忍受</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.持续；持久</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3.collaboration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.合作，协作</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4.illuminate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.照明；照亮；阐明；解释</a:t>
            </a:r>
            <a:endParaRPr lang="en-US" altLang="zh-CN" sz="100"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2_1#6cbfdc1f9?vja=1&amp;pid=9db1c64de&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[全国二卷2025]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Sonja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Detrinidad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Detrinidad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Dr.Melinda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cortisol,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hormone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Knuth.“This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2_1#6cbfdc1f9?vja=1&amp;pid=9db1c64de&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Detrinidad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163_1#6cbfdc1f9?vja=1&amp;pid=9db1c64de&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本文主要介绍了室内植物行业的发展以及植物对人的身心影响的相关研究，倡导栽培室内植物，发挥植物对人的情绪和思维的积极影响。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93760c511?vja=1&amp;pid=6cbfdc1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Detrinidad’s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93760c511.bracket?vja=1&amp;pid=6cbfdc1f9&amp;color=0,0,0&amp;vpa=84&amp;vtp=1"/>
          <p:cNvSpPr/>
          <p:nvPr/>
        </p:nvSpPr>
        <p:spPr>
          <a:xfrm>
            <a:off x="6418580"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4_2#93760c511.choices?vja=1&amp;pid=6cbfdc1f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5" name="QC_7_AS.166_1#93760c511?vja=1&amp;pid=6cbfdc1f9&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Sonja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Detrinidad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1,200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alone.”可知，德特里妮达德在开店时并未抱有很高的期望，但她在一个月内就收到了大量订单，即她的生意起步时出人意料的好。故选D项。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f6755d798?vja=1&amp;pid=6cbfdc1f9&amp;color=0,0,0&amp;vtp=1"/>
          <p:cNvSpPr/>
          <p:nvPr/>
        </p:nvSpPr>
        <p:spPr>
          <a:xfrm>
            <a:off x="722376" y="853755"/>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Knuth’s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f6755d798.bracket?vja=1&amp;pid=6cbfdc1f9&amp;color=0,0,0&amp;vpa=85&amp;vtp=1"/>
          <p:cNvSpPr/>
          <p:nvPr/>
        </p:nvSpPr>
        <p:spPr>
          <a:xfrm>
            <a:off x="6275705" y="85375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7_2#f6755d798.choices?vja=1&amp;pid=6cbfdc1f9&amp;color=0,0,0&amp;vtp=1"/>
          <p:cNvSpPr/>
          <p:nvPr/>
        </p:nvSpPr>
        <p:spPr>
          <a:xfrm>
            <a:off x="722376" y="1240343"/>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cortisol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productivity.</a:t>
            </a:r>
            <a:endParaRPr lang="en-US" altLang="zh-CN" sz="2000" dirty="0"/>
          </a:p>
        </p:txBody>
      </p:sp>
      <p:sp>
        <p:nvSpPr>
          <p:cNvPr id="5" name="QC_7_AS.169_1#f6755d798?vja=1&amp;pid=6cbfdc1f9&amp;color=0,0,0&amp;vtp=1"/>
          <p:cNvSpPr/>
          <p:nvPr/>
        </p:nvSpPr>
        <p:spPr>
          <a:xfrm>
            <a:off x="722376" y="205314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academically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Knuth.”可知，在有植物的教室里的学生学业表现更好，说明植物能提高效率。故选D项。</a:t>
            </a:r>
            <a:endParaRPr lang="en-US" altLang="zh-CN"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0_1#ac784970d?vja=1&amp;pid=6cbfdc1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Detrinidad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lawyers?(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1_1#ac784970d.bracket?vja=1&amp;pid=6cbfdc1f9&amp;color=0,0,0&amp;vpa=86&amp;vtp=1"/>
          <p:cNvSpPr/>
          <p:nvPr/>
        </p:nvSpPr>
        <p:spPr>
          <a:xfrm>
            <a:off x="91916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70_2#ac784970d.choices?vja=1&amp;pid=6cbfdc1f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sustainability.</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endParaRPr lang="en-US" altLang="zh-CN" sz="2000" dirty="0"/>
          </a:p>
        </p:txBody>
      </p:sp>
      <p:sp>
        <p:nvSpPr>
          <p:cNvPr id="5" name="QC_7_AS.172_1#ac784970d?vja=1&amp;pid=6cbfdc1f9&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推理判断题。根据最后一段中的“Doctors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可知，照顾植物是培养耐心和进行学习的一项活动，就像医生开药和律师从事法律工作一样，各种职业都需要通过实践积累经验，即掌握任何技能都需要反复练习，因此这里提到医生和律师是为了解释反复努力的重要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3_1#1b0557ea9?vja=1&amp;pid=6cbfdc1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4_1#1b0557ea9.bracket?vja=1&amp;pid=6cbfdc1f9&amp;color=0,0,0&amp;vpa=87&amp;vtp=1"/>
          <p:cNvSpPr/>
          <p:nvPr/>
        </p:nvSpPr>
        <p:spPr>
          <a:xfrm>
            <a:off x="57230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73_2#1b0557ea9.choices?vja=1&amp;pid=6cbfdc1f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Houseplants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Houseplants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p:txBody>
      </p:sp>
      <p:sp>
        <p:nvSpPr>
          <p:cNvPr id="5" name="QC_7_AS.175_1#1b0557ea9?vja=1&amp;pid=6cbfdc1f9&amp;color=0,0,0&amp;vtp=1"/>
          <p:cNvSpPr/>
          <p:nvPr/>
        </p:nvSpPr>
        <p:spPr>
          <a:xfrm>
            <a:off x="722376" y="2077847"/>
            <a:ext cx="10753344" cy="2294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主旨大意题。根据第二段中的“Plants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decreasing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cortisol,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hormone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可知，植物可通过降低体内压力激素水平来改善我们的精神状态，即改善情绪。从篇章结构分析，第一段是以室内植物销售火爆为例引出室内植物这一话题，第二、三段着重介绍了室内植物的积极影响，如改善情绪、提高效率等，最后一段倡导人们种植室内植物。由此可知，文章的核心内容是植物对人的情绪和思维的积极影响，因此“植物改善你的情绪”适合作为本文标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5_2#1b0557ea9?vja=1&amp;pid=6cbfdc1f9&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175_3#1b0557ea9?vja=1&amp;pid=6cbfdc1f9&amp;color=0,0,0&amp;mp=1&amp;tib=255,255,255&amp;vtp=1" descr="preencoded.png"/>
          <p:cNvPicPr>
            <a:picLocks noChangeAspect="1"/>
          </p:cNvPicPr>
          <p:nvPr/>
        </p:nvPicPr>
        <p:blipFill>
          <a:blip r:embed="rId1">
            <a:clrChange>
              <a:clrFrom>
                <a:srgbClr val="ECF7FD"/>
              </a:clrFrom>
              <a:clrTo>
                <a:srgbClr val="ECF7FD">
                  <a:alpha val="0"/>
                </a:srgbClr>
              </a:clrTo>
            </a:clrChange>
          </a:blip>
          <a:stretch>
            <a:fillRect/>
          </a:stretch>
        </p:blipFill>
        <p:spPr>
          <a:xfrm>
            <a:off x="3355848" y="1384124"/>
            <a:ext cx="548640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75_4#1b0557ea9?vja=1&amp;pid=6cbfdc1f9&amp;color=0,0,0&amp;mp=1&amp;vtp=1"/>
          <p:cNvSpPr/>
          <p:nvPr/>
        </p:nvSpPr>
        <p:spPr>
          <a:xfrm>
            <a:off x="722376" y="34415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植物可以通过几种方式改善我们的精神状态，但最显著的作用方式是通过降低我们的皮质醇水平，皮质醇是我们体内的压力激素。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1#6b13656fc?vja=1&amp;pid=044d9fe3c&amp;color=0,0,0&amp;vtp=1&amp;bt=1"/>
          <p:cNvSpPr/>
          <p:nvPr/>
        </p:nvSpPr>
        <p:spPr>
          <a:xfrm>
            <a:off x="722376" y="900000"/>
            <a:ext cx="10753344" cy="5217033"/>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[江苏南京六校联合体2024高二月考]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3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（藻类）</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double-edged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sword.Increased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（过滤）</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microplastics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Fuelling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2000" dirty="0"/>
          </a:p>
          <a:p>
            <a:pPr algn="just">
              <a:lnSpc>
                <a:spcPct val="123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cultivation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drones.They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airplanes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endParaRPr lang="en-US" altLang="zh-CN" sz="2000" dirty="0"/>
          </a:p>
        </p:txBody>
      </p:sp>
      <p:sp>
        <p:nvSpPr>
          <p:cNvPr id="3" name="QM_6_AN.177_1#6b13656fc.blank?vja=1&amp;pid=044d9fe3c&amp;color=0,0,0&amp;vpa=88&amp;vtp=1"/>
          <p:cNvSpPr/>
          <p:nvPr/>
        </p:nvSpPr>
        <p:spPr>
          <a:xfrm>
            <a:off x="2959164" y="3111324"/>
            <a:ext cx="22701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78_1#6b13656fc.blank?vja=1&amp;pid=044d9fe3c&amp;color=0,0,0&amp;vpa=89&amp;vtp=1"/>
          <p:cNvSpPr/>
          <p:nvPr/>
        </p:nvSpPr>
        <p:spPr>
          <a:xfrm>
            <a:off x="8337868" y="4236036"/>
            <a:ext cx="24130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M_6_AN.179_1#6b13656fc.blank?vja=1&amp;pid=044d9fe3c&amp;color=0,0,0&amp;vpa=90&amp;vtp=1"/>
          <p:cNvSpPr/>
          <p:nvPr/>
        </p:nvSpPr>
        <p:spPr>
          <a:xfrm>
            <a:off x="1493901" y="4985844"/>
            <a:ext cx="19843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14eda049?vja=1&amp;pid=d93b39266&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（architect）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Palace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Museum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quite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different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Kremlin.</a:t>
            </a:r>
            <a:endParaRPr lang="en-US" altLang="zh-CN" sz="2000" dirty="0"/>
          </a:p>
        </p:txBody>
      </p:sp>
      <p:sp>
        <p:nvSpPr>
          <p:cNvPr id="4" name="QB_6_AN.2_1#814eda049.blank?vja=1&amp;pid=d93b39266&amp;color=0,0,0&amp;vpa=1&amp;vtp=1"/>
          <p:cNvSpPr/>
          <p:nvPr/>
        </p:nvSpPr>
        <p:spPr>
          <a:xfrm>
            <a:off x="1482789" y="1239012"/>
            <a:ext cx="1252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endParaRPr lang="en-US" altLang="zh-CN" sz="2000" dirty="0"/>
          </a:p>
        </p:txBody>
      </p:sp>
      <p:sp>
        <p:nvSpPr>
          <p:cNvPr id="5" name="QB_6_AS.3_1#a71fe30a7?vja=1&amp;pid=d93b39266&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句意为：故宫博物院的建筑风格与克里姆林宫的建筑风格大不相同。设空处在句中作主语，此处指“建筑风格”，故填architecture。</a:t>
            </a:r>
            <a:endParaRPr lang="en-US" altLang="zh-CN" sz="2200" dirty="0"/>
          </a:p>
        </p:txBody>
      </p:sp>
      <p:sp>
        <p:nvSpPr>
          <p:cNvPr id="6" name="QB_6_BD.4_1#dfb628af0?vja=1&amp;pid=d93b39266&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endParaRPr lang="en-US" altLang="zh-CN" sz="2000" dirty="0"/>
          </a:p>
        </p:txBody>
      </p:sp>
      <p:sp>
        <p:nvSpPr>
          <p:cNvPr id="7" name="QB_6_AN.5_1#dfb628af0.blank?vja=1&amp;pid=d93b39266&amp;color=0,0,0&amp;vpa=2&amp;vtp=1"/>
          <p:cNvSpPr/>
          <p:nvPr/>
        </p:nvSpPr>
        <p:spPr>
          <a:xfrm>
            <a:off x="3895789" y="2455545"/>
            <a:ext cx="1139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inspiration</a:t>
            </a:r>
            <a:endParaRPr lang="en-US" altLang="zh-CN" sz="2000" dirty="0"/>
          </a:p>
        </p:txBody>
      </p:sp>
      <p:sp>
        <p:nvSpPr>
          <p:cNvPr id="8" name="QB_6_AS.6_1#dfb628af0?vja=1&amp;pid=d93b39266&amp;color=0,0,0&amp;vtp=1"/>
          <p:cNvSpPr/>
          <p:nvPr/>
        </p:nvSpPr>
        <p:spPr>
          <a:xfrm>
            <a:off x="722376" y="3319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句意为：他希望自己能激励其他来自弱势背景的年轻人。分析句子结构可知，不定冠词后缺少名词作从句的表语，inspiration意为“鼓舞人心的人（或事物）”。故填inspiration。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0_1#6b13656fc?vja=1&amp;pid=044d9fe3c&amp;color=0,0,0&amp;vtp=1&amp;bt=1"/>
          <p:cNvSpPr/>
          <p:nvPr/>
        </p:nvSpPr>
        <p:spPr>
          <a:xfrm>
            <a:off x="722376" y="900000"/>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viruses.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（自我复制）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anti-HIV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medication.</a:t>
            </a:r>
            <a:endParaRPr lang="en-US" altLang="zh-CN" sz="2000" dirty="0"/>
          </a:p>
          <a:p>
            <a:pPr algn="l">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dioxide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M_6_AN.181_1#6b13656fc.blank?vja=1&amp;pid=044d9fe3c&amp;color=0,0,0&amp;vpa=91&amp;vtp=1"/>
          <p:cNvSpPr/>
          <p:nvPr/>
        </p:nvSpPr>
        <p:spPr>
          <a:xfrm>
            <a:off x="1569466" y="1623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6_AN.182_1#6b13656fc.blank?vja=1&amp;pid=044d9fe3c&amp;color=0,0,0&amp;vpa=92&amp;vtp=1"/>
          <p:cNvSpPr/>
          <p:nvPr/>
        </p:nvSpPr>
        <p:spPr>
          <a:xfrm>
            <a:off x="1481201" y="2004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3_1#6b13656fc?vja=1&amp;pid=044d9fe3c&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nutritious.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fertilisers.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E.Brown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biofuels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soybeans.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harvest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pollution-free.</a:t>
            </a:r>
            <a:endParaRPr lang="en-US" altLang="zh-CN" sz="2000" dirty="0"/>
          </a:p>
        </p:txBody>
      </p:sp>
      <p:sp>
        <p:nvSpPr>
          <p:cNvPr id="3" name="QM_6_EX.184_1#6b13656fc?vja=1&amp;pid=044d9fe3c&amp;color=0,0,0&amp;vtp=1"/>
          <p:cNvSpPr/>
          <p:nvPr/>
        </p:nvSpPr>
        <p:spPr>
          <a:xfrm>
            <a:off x="722376" y="3534156"/>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本文是一篇说明文。文章介绍了藻类推动创新的四种惊人方式。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5_1#d52c2cc9b?vja=1&amp;pid=6b13656f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6_1#d52c2cc9b.blank?vja=1&amp;pid=6b13656fc&amp;color=0,0,0&amp;vpa=93&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87_1#d52c2cc9b?vja=1&amp;pid=6b13656fc&amp;color=0,0,0&amp;vtp=1"/>
          <p:cNvSpPr/>
          <p:nvPr/>
        </p:nvSpPr>
        <p:spPr>
          <a:xfrm>
            <a:off x="722376" y="1315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尽管藻类与人类对地球的负面影响密切相关，但它们也可以在帮助对抗污染、病毒等方面发挥关键作用。C项（这些是藻类解决现代问题的几种方法）正是说明藻类积极的作用，承接上文，且引出本文主题，介绍藻类能够引领创新的几种方式。</a:t>
            </a:r>
            <a:endParaRPr lang="en-US" altLang="zh-CN" sz="2200" dirty="0"/>
          </a:p>
        </p:txBody>
      </p:sp>
      <p:sp>
        <p:nvSpPr>
          <p:cNvPr id="5" name="QB_7_BD.188_1#a7ca8bcd7?vja=1&amp;pid=6b13656fc&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9_1#a7ca8bcd7.blank?vja=1&amp;pid=6b13656fc&amp;color=0,0,0&amp;vpa=94&amp;vtp=1"/>
          <p:cNvSpPr/>
          <p:nvPr/>
        </p:nvSpPr>
        <p:spPr>
          <a:xfrm>
            <a:off x="1024001" y="246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190_1#a7ca8bcd7?vja=1&amp;pid=6b13656fc&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根据本部分小标题“Filtering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可知，本段说明藻类能够过滤水。上文说明藻类可以帮助过滤水中的微塑料，这是一种过滤作用。D项［一些藻类还可以过滤出（水中）可用于肥料的化学物质］承接上文，说明藻类对水的另一种过滤作用。故选D项。</a:t>
            </a:r>
            <a:endParaRPr lang="en-US" altLang="zh-CN" sz="2200" dirty="0"/>
          </a:p>
        </p:txBody>
      </p:sp>
      <p:sp>
        <p:nvSpPr>
          <p:cNvPr id="8" name="QB_7_BD.191_1#531bcc185?vja=1&amp;pid=6b13656fc&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2_1#531bcc185.blank?vja=1&amp;pid=6b13656fc&amp;color=0,0,0&amp;vpa=95&amp;vtp=1"/>
          <p:cNvSpPr/>
          <p:nvPr/>
        </p:nvSpPr>
        <p:spPr>
          <a:xfrm>
            <a:off x="1049401" y="4078859"/>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10" name="QB_7_AS.193_1#531bcc185?vja=1&amp;pid=6b13656fc&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根据本部分小标题“Fuelling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travel.”可知，本部分说明藻类可以提供燃料。F项（与大豆等传统能源相比，藻类可以生产更有效的生物燃料）与小标题呼应。故选F项。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4_1#b29ba4737?vja=1&amp;pid=6b13656f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5_1#b29ba4737.blank?vja=1&amp;pid=6b13656fc&amp;color=0,0,0&amp;vpa=96&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96_1#b29ba4737?vja=1&amp;pid=6b13656fc&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anti-HIV</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medication.”可知，藻类可能成为一种治疗HIV的有效药物，E项（褐藻已被证明可以刺激人体的免疫系统）和下文之间存在因果关系，且下文的they指代E项中的Brown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algae。故选E项。</a:t>
            </a:r>
            <a:endParaRPr lang="en-US" altLang="zh-CN" sz="2200" dirty="0"/>
          </a:p>
        </p:txBody>
      </p:sp>
      <p:sp>
        <p:nvSpPr>
          <p:cNvPr id="5" name="QB_7_BD.197_1#e97a2452b?vja=1&amp;pid=6b13656fc&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8_1#e97a2452b.blank?vja=1&amp;pid=6b13656fc&amp;color=0,0,0&amp;vpa=97&amp;vtp=1"/>
          <p:cNvSpPr/>
          <p:nvPr/>
        </p:nvSpPr>
        <p:spPr>
          <a:xfrm>
            <a:off x="1036701" y="2453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7_AS.199_1#e97a2452b?vja=1&amp;pid=6b13656fc&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根据设空处位置可知，设空处为本部分小标题；下文主要介绍藻类可在太空活动中发挥巨大作用，B项（使长期太空旅行成为可能）可以概括本部分主题，符合语境。故选B项。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99_2#e97a2452b?vja=1&amp;pid=6b13656fc&amp;color=0,0,0&amp;mp=1&amp;vtp=1&amp;bt=1"/>
          <p:cNvSpPr/>
          <p:nvPr/>
        </p:nvSpPr>
        <p:spPr>
          <a:xfrm>
            <a:off x="722376" y="900000"/>
            <a:ext cx="10753344" cy="3018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做7选5时如何选择小标题</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本题为7选5题目中经典的选择小标题的题型。关于小标题选择的技巧：</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（1）首先观察其他小标题的形式，找到它们的句式特征。</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（2）在选项中找出与其他小标题结构相似的选项，将选项范围缩小。</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（3）通过浏览段首和段尾，定位段落主旨句，或者通过反复出现的关键词，掌握段落大意。</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（4）代入选项，检查逻辑是否正确，行文是否流畅。</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例如本文中的小标题都是以动词-ing形式开头，这样选项范围就一下子缩小到了A、B项中，再结合此部分说明藻类可在太空旅行中发挥的作用，由此便可得出答案。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115a3750.fixed?vja=1&amp;pid=22465a47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1115a3750.fixed?vja=1&amp;pid=22465a474&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1115a3750.fixed?vja=1&amp;pid=22465a474&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1115a3750.fixed?vja=1&amp;pid=22465a474&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d98129a5?vja=1&amp;pid=e5b001b1b&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purpose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playing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seek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through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2000" dirty="0"/>
          </a:p>
        </p:txBody>
      </p:sp>
      <p:sp>
        <p:nvSpPr>
          <p:cNvPr id="4" name="QB_6_AN.201_1#4d98129a5.blank?vja=1&amp;pid=e5b001b1b&amp;color=0,0,0&amp;vpa=98&amp;vtp=1"/>
          <p:cNvSpPr/>
          <p:nvPr/>
        </p:nvSpPr>
        <p:spPr>
          <a:xfrm>
            <a:off x="5286439" y="1239012"/>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2000" dirty="0"/>
          </a:p>
        </p:txBody>
      </p:sp>
      <p:sp>
        <p:nvSpPr>
          <p:cNvPr id="5" name="QB_6_AS.202_1#ea8e82820?vja=1&amp;pid=e5b001b1b&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句意为：下围棋的目的是通过（下棋的）过程寻求智慧。设空处作动词seek的宾语，故填名词形式wisdom。</a:t>
            </a:r>
            <a:endParaRPr lang="en-US" altLang="zh-CN" sz="2200" dirty="0"/>
          </a:p>
        </p:txBody>
      </p:sp>
      <p:sp>
        <p:nvSpPr>
          <p:cNvPr id="6" name="QB_6_BD.203_1#ae286636d?vja=1&amp;pid=e5b001b1b&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（evaluate）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endParaRPr lang="en-US" altLang="zh-CN" sz="2000" dirty="0"/>
          </a:p>
        </p:txBody>
      </p:sp>
      <p:sp>
        <p:nvSpPr>
          <p:cNvPr id="7" name="QB_6_AN.204_1#ae286636d.blank?vja=1&amp;pid=e5b001b1b&amp;color=0,0,0&amp;vpa=99&amp;vtp=1"/>
          <p:cNvSpPr/>
          <p:nvPr/>
        </p:nvSpPr>
        <p:spPr>
          <a:xfrm>
            <a:off x="4973701" y="2465959"/>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evaluation</a:t>
            </a:r>
            <a:endParaRPr lang="en-US" altLang="zh-CN" sz="2000" dirty="0"/>
          </a:p>
        </p:txBody>
      </p:sp>
      <p:sp>
        <p:nvSpPr>
          <p:cNvPr id="8" name="QB_6_AS.205_1#ae286636d?vja=1&amp;pid=e5b001b1b&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句意为：这一决定是全面评估所有可能选择后作出的。设空处作介词after的宾语，其前有不定冠词a和形容词修饰，应用名词单数，意为“评估”。故填evaluation。</a:t>
            </a:r>
            <a:endParaRPr lang="en-US" altLang="zh-CN" sz="2200" dirty="0"/>
          </a:p>
        </p:txBody>
      </p:sp>
      <p:sp>
        <p:nvSpPr>
          <p:cNvPr id="9" name="QB_6_BD.206_1#1edb5831c?vja=1&amp;pid=e5b001b1b&amp;color=0,0,0&amp;vtp=1"/>
          <p:cNvSpPr/>
          <p:nvPr/>
        </p:nvSpPr>
        <p:spPr>
          <a:xfrm>
            <a:off x="722376" y="37382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disappeared.</a:t>
            </a:r>
            <a:endParaRPr lang="en-US" altLang="zh-CN" sz="2000" dirty="0"/>
          </a:p>
        </p:txBody>
      </p:sp>
      <p:sp>
        <p:nvSpPr>
          <p:cNvPr id="10" name="QB_6_AN.207_1#1edb5831c.blank?vja=1&amp;pid=e5b001b1b&amp;color=0,0,0&amp;vpa=100&amp;vtp=1"/>
          <p:cNvSpPr/>
          <p:nvPr/>
        </p:nvSpPr>
        <p:spPr>
          <a:xfrm>
            <a:off x="1529906" y="3700145"/>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rejection</a:t>
            </a:r>
            <a:endParaRPr lang="en-US" altLang="zh-CN" sz="2000" dirty="0"/>
          </a:p>
        </p:txBody>
      </p:sp>
      <p:sp>
        <p:nvSpPr>
          <p:cNvPr id="11" name="QB_6_AS.208_1#1edb5831c?vja=1&amp;pid=e5b001b1b&amp;color=0,0,0&amp;vtp=1"/>
          <p:cNvSpPr/>
          <p:nvPr/>
        </p:nvSpPr>
        <p:spPr>
          <a:xfrm>
            <a:off x="722376" y="45383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句意为：对现代技术的排斥是一些古老行业消失的原因。设空处在句中作主语，其前有定冠词The，其后有of，应用名词，由was可知，应填rejection。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9_1#e000296ae?vja=1&amp;pid=e5b001b1b&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endParaRPr lang="en-US" altLang="zh-CN" sz="2000" dirty="0"/>
          </a:p>
        </p:txBody>
      </p:sp>
      <p:sp>
        <p:nvSpPr>
          <p:cNvPr id="3" name="QB_6_AN.210_1#e000296ae.blank?vja=1&amp;pid=e5b001b1b&amp;color=0,0,0&amp;vpa=101&amp;vtp=1"/>
          <p:cNvSpPr/>
          <p:nvPr/>
        </p:nvSpPr>
        <p:spPr>
          <a:xfrm>
            <a:off x="8801354" y="845313"/>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depressive</a:t>
            </a:r>
            <a:endParaRPr lang="en-US" altLang="zh-CN" sz="2000" dirty="0"/>
          </a:p>
        </p:txBody>
      </p:sp>
      <p:sp>
        <p:nvSpPr>
          <p:cNvPr id="4" name="QB_6_AS.211_1#e000296ae?vja=1&amp;pid=e5b001b1b&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句意为：研究人员发现，经常锻炼的女性比不经常锻炼的女性出现的抑郁迹象更少。根据空后的名词signs可知，此处应用形容词作定语。结合句意可知，此处表示“抑郁的”，故填depressive。</a:t>
            </a:r>
            <a:endParaRPr lang="en-US" altLang="zh-CN" sz="2200" dirty="0"/>
          </a:p>
        </p:txBody>
      </p:sp>
      <p:sp>
        <p:nvSpPr>
          <p:cNvPr id="5" name="QB_6_BD.212_1#9ae814f03?vja=1&amp;pid=e5b001b1b&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a:t>
            </a:r>
            <a:endParaRPr lang="en-US" altLang="zh-CN" sz="2000" dirty="0"/>
          </a:p>
        </p:txBody>
      </p:sp>
      <p:sp>
        <p:nvSpPr>
          <p:cNvPr id="6" name="QB_6_AN.213_1#9ae814f03.blank?vja=1&amp;pid=e5b001b1b&amp;color=0,0,0&amp;vpa=102&amp;vtp=1"/>
          <p:cNvSpPr/>
          <p:nvPr/>
        </p:nvSpPr>
        <p:spPr>
          <a:xfrm>
            <a:off x="1133539" y="3217545"/>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employment</a:t>
            </a:r>
            <a:endParaRPr lang="en-US" altLang="zh-CN" sz="2000" dirty="0"/>
          </a:p>
        </p:txBody>
      </p:sp>
      <p:sp>
        <p:nvSpPr>
          <p:cNvPr id="7" name="QB_6_AS.214_1#9ae814f03?vja=1&amp;pid=e5b001b1b&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句意为：每个人都需要找到自己独特的价值贡献，这些价值贡献使他们在自己的就业领域脱颖而出。分析句子结构可知，设空处位于介词of后，作宾语，表示“就业”，应用名词，field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employment表示“就业领域”。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5_1#e75817700?vja=1&amp;pid=e5b001b1b&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endParaRPr lang="en-US" altLang="zh-CN" sz="2000" dirty="0"/>
          </a:p>
        </p:txBody>
      </p:sp>
      <p:sp>
        <p:nvSpPr>
          <p:cNvPr id="3" name="QB_6_AN.216_1#e75817700.blank?vja=1&amp;pid=e5b001b1b&amp;color=0,0,0&amp;vpa=103&amp;vtp=1"/>
          <p:cNvSpPr/>
          <p:nvPr/>
        </p:nvSpPr>
        <p:spPr>
          <a:xfrm>
            <a:off x="3263329" y="858013"/>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harmonious</a:t>
            </a:r>
            <a:endParaRPr lang="en-US" altLang="zh-CN" sz="2000" dirty="0"/>
          </a:p>
        </p:txBody>
      </p:sp>
      <p:sp>
        <p:nvSpPr>
          <p:cNvPr id="4" name="QB_6_AS.217_1#e75817700?vja=1&amp;pid=e5b001b1b&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句意为：为了构建和谐世界，我们必须致力于实现全球经济的稳定发展。设空处修饰名词world，作定语，应用形容词。故填harmonious。</a:t>
            </a:r>
            <a:endParaRPr lang="en-US" altLang="zh-CN" sz="2200" dirty="0"/>
          </a:p>
        </p:txBody>
      </p:sp>
      <p:sp>
        <p:nvSpPr>
          <p:cNvPr id="5" name="QB_6_BD.218_1#c8365cce7?vja=1&amp;pid=e5b001b1b&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endParaRPr lang="en-US" altLang="zh-CN" sz="2000" dirty="0"/>
          </a:p>
        </p:txBody>
      </p:sp>
      <p:sp>
        <p:nvSpPr>
          <p:cNvPr id="6" name="QB_6_AN.219_1#c8365cce7.blank?vja=1&amp;pid=e5b001b1b&amp;color=0,0,0&amp;vpa=104&amp;vtp=1"/>
          <p:cNvSpPr/>
          <p:nvPr/>
        </p:nvSpPr>
        <p:spPr>
          <a:xfrm>
            <a:off x="2357501" y="2468245"/>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AS.220_1#c8365cce7?vja=1&amp;pid=e5b001b1b&amp;color=0,0,0&amp;vtp=1"/>
          <p:cNvSpPr/>
          <p:nvPr/>
        </p:nvSpPr>
        <p:spPr>
          <a:xfrm>
            <a:off x="722376" y="3309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句意为：她更喜欢城市生活的一个原因是，她去博物馆和餐馆等地方很方便。reason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for为固定搭配，意为“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的理由”。故填for。</a:t>
            </a:r>
            <a:endParaRPr lang="en-US" altLang="zh-CN" sz="2200" dirty="0"/>
          </a:p>
        </p:txBody>
      </p:sp>
      <p:sp>
        <p:nvSpPr>
          <p:cNvPr id="8" name="QB_6_BD.221_1#961f85ceb?vja=1&amp;pid=e5b001b1b&amp;color=0,0,0&amp;vtp=1"/>
          <p:cNvSpPr/>
          <p:nvPr/>
        </p:nvSpPr>
        <p:spPr>
          <a:xfrm>
            <a:off x="722376" y="41225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2000" dirty="0"/>
          </a:p>
        </p:txBody>
      </p:sp>
      <p:sp>
        <p:nvSpPr>
          <p:cNvPr id="9" name="QB_6_AN.222_1#961f85ceb.blank?vja=1&amp;pid=e5b001b1b&amp;color=0,0,0&amp;vpa=105&amp;vtp=1"/>
          <p:cNvSpPr/>
          <p:nvPr/>
        </p:nvSpPr>
        <p:spPr>
          <a:xfrm>
            <a:off x="5718556" y="40844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223_1#961f85ceb?vja=1&amp;pid=e5b001b1b&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句意为：科学家们已经知道，在对压力的反应中，身体释放的一种化学物质起着重要作用。reaction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的反应”。故填to。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4_1#873381f81?vja=1&amp;pid=e5b001b1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withdrawn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endParaRPr lang="en-US" altLang="zh-CN" sz="2000" dirty="0"/>
          </a:p>
        </p:txBody>
      </p:sp>
      <p:sp>
        <p:nvSpPr>
          <p:cNvPr id="3" name="QB_6_AN.225_1#873381f81.blank?vja=1&amp;pid=e5b001b1b&amp;color=0,0,0&amp;vpa=106&amp;vtp=1"/>
          <p:cNvSpPr/>
          <p:nvPr/>
        </p:nvSpPr>
        <p:spPr>
          <a:xfrm>
            <a:off x="6167692"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6_AS.226_1#873381f81?vja=1&amp;pid=e5b001b1b&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句意为：这种药有副作用，已被停止销售以进行进一步测试。withdraw</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中停止提供</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5" name="QB_6_BD.227_1#0aa5d7a61?vja=1&amp;pid=e5b001b1b&amp;color=0,0,0&amp;vtp=1"/>
          <p:cNvSpPr/>
          <p:nvPr/>
        </p:nvSpPr>
        <p:spPr>
          <a:xfrm>
            <a:off x="722376" y="2115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endParaRPr lang="en-US" altLang="zh-CN" sz="2000" dirty="0"/>
          </a:p>
        </p:txBody>
      </p:sp>
      <p:sp>
        <p:nvSpPr>
          <p:cNvPr id="6" name="QB_6_AN.228_1#0aa5d7a61.blank?vja=1&amp;pid=e5b001b1b&amp;color=0,0,0&amp;vpa=107&amp;vtp=1"/>
          <p:cNvSpPr/>
          <p:nvPr/>
        </p:nvSpPr>
        <p:spPr>
          <a:xfrm>
            <a:off x="3036951" y="2458847"/>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7" name="QB_6_AS.229_1#0aa5d7a61?vja=1&amp;pid=e5b001b1b&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句意为：当我第一次采访这位著名的篮球运动员时，一开始我还很紧张，但他那温暖的微笑让我放松了下来。put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ease为固定搭配，意为“使某人放松”。故填at。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78cc3ad4f?vja=1&amp;pid=d93b39266&amp;color=0,0,0&amp;vtp=1"/>
          <p:cNvSpPr/>
          <p:nvPr/>
        </p:nvSpPr>
        <p:spPr>
          <a:xfrm>
            <a:off x="722376" y="900000"/>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uplifting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p:txBody>
      </p:sp>
      <p:sp>
        <p:nvSpPr>
          <p:cNvPr id="3" name="QB_6_AS.9_1#78cc3ad4f?vja=1&amp;pid=d93b39266&amp;color=0,0,0&amp;vtp=1"/>
          <p:cNvSpPr/>
          <p:nvPr/>
        </p:nvSpPr>
        <p:spPr>
          <a:xfrm>
            <a:off x="722376" y="1706245"/>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鼓舞人心的人为伍，你会受到激励，从而变得更好。分析句子结构可知，设空处应用非谓语动词，surround与句子主语you之间为逻辑上的主动关系，应用现在分词形式作状语，且设空处位于句首，单词首字母应大写。sur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sb/sth意为“和某人/某事物在一起；与某人/某事物为伍”。故填Surrounding。</a:t>
            </a:r>
            <a:endParaRPr lang="en-US" altLang="zh-CN" sz="2200" dirty="0"/>
          </a:p>
        </p:txBody>
      </p:sp>
      <p:sp>
        <p:nvSpPr>
          <p:cNvPr id="4" name="QB_6_AN.8_1#78cc3ad4f.blank?vja=1&amp;pid=d93b39266&amp;color=0,0,0&amp;vpa=3&amp;vtp=1"/>
          <p:cNvSpPr/>
          <p:nvPr/>
        </p:nvSpPr>
        <p:spPr>
          <a:xfrm>
            <a:off x="1130681" y="849200"/>
            <a:ext cx="1325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Surrounding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907934ae?vja=1&amp;pid=1671f9a03&amp;color=0,0,0&amp;vtp=1&amp;bt=1"/>
          <p:cNvSpPr/>
          <p:nvPr/>
        </p:nvSpPr>
        <p:spPr>
          <a:xfrm>
            <a:off x="722376" y="896112"/>
            <a:ext cx="10753344" cy="1101471"/>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1.我们只好接受销售上的亏损。（resign）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_________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making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loss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sale.</a:t>
            </a:r>
            <a:endParaRPr lang="en-US" altLang="zh-CN" sz="2000" dirty="0"/>
          </a:p>
        </p:txBody>
      </p:sp>
      <p:sp>
        <p:nvSpPr>
          <p:cNvPr id="4" name="QB_6_AN.231_1#e907934ae.blank?vja=1&amp;pid=1671f9a03&amp;color=0,0,0&amp;vpa=108&amp;vtp=1"/>
          <p:cNvSpPr/>
          <p:nvPr/>
        </p:nvSpPr>
        <p:spPr>
          <a:xfrm>
            <a:off x="2084769" y="1601216"/>
            <a:ext cx="6762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resign</a:t>
            </a:r>
            <a:endParaRPr lang="en-US" altLang="zh-CN" sz="2000" dirty="0"/>
          </a:p>
        </p:txBody>
      </p:sp>
      <p:sp>
        <p:nvSpPr>
          <p:cNvPr id="5" name="QB_6_AN.232_1#e907934ae.blank?vja=1&amp;pid=1671f9a03&amp;color=0,0,0&amp;vpa=109&amp;vtp=1"/>
          <p:cNvSpPr/>
          <p:nvPr/>
        </p:nvSpPr>
        <p:spPr>
          <a:xfrm>
            <a:off x="3062669" y="1613916"/>
            <a:ext cx="10144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2000" dirty="0"/>
          </a:p>
        </p:txBody>
      </p:sp>
      <p:sp>
        <p:nvSpPr>
          <p:cNvPr id="6" name="QB_6_AN.233_1#e907934ae.blank?vja=1&amp;pid=1671f9a03&amp;color=0,0,0&amp;vpa=110&amp;vtp=1"/>
          <p:cNvSpPr/>
          <p:nvPr/>
        </p:nvSpPr>
        <p:spPr>
          <a:xfrm>
            <a:off x="4332669" y="1613916"/>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234_1#1488e817b?vja=1&amp;pid=1671f9a03&amp;color=0,0,0&amp;vtp=1"/>
          <p:cNvSpPr/>
          <p:nvPr/>
        </p:nvSpPr>
        <p:spPr>
          <a:xfrm>
            <a:off x="722376" y="2035429"/>
            <a:ext cx="10753344" cy="375158"/>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to意为“只好接受；顺从”，为固定搭配。</a:t>
            </a:r>
            <a:endParaRPr lang="en-US" altLang="zh-CN" sz="2200" dirty="0"/>
          </a:p>
        </p:txBody>
      </p:sp>
      <p:sp>
        <p:nvSpPr>
          <p:cNvPr id="8" name="QB_6_BD.235_1#aea6cb21a?vja=1&amp;pid=1671f9a03&amp;color=0,0,0&amp;vtp=1"/>
          <p:cNvSpPr/>
          <p:nvPr/>
        </p:nvSpPr>
        <p:spPr>
          <a:xfrm>
            <a:off x="722376" y="2415794"/>
            <a:ext cx="10753344" cy="723519"/>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2.我们的母亲把所有的爱都给了我们，却不求任何回报。（devote;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endParaRPr lang="en-US" altLang="zh-CN" sz="2000" dirty="0"/>
          </a:p>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9" name="QB_6_AN.236_1#aea6cb21a.blank?vja=1&amp;pid=1671f9a03&amp;color=0,0,0&amp;vpa=111&amp;vtp=1"/>
          <p:cNvSpPr/>
          <p:nvPr/>
        </p:nvSpPr>
        <p:spPr>
          <a:xfrm>
            <a:off x="2162239" y="2755646"/>
            <a:ext cx="83185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devotes</a:t>
            </a:r>
            <a:endParaRPr lang="en-US" altLang="zh-CN" sz="2000" dirty="0"/>
          </a:p>
        </p:txBody>
      </p:sp>
      <p:sp>
        <p:nvSpPr>
          <p:cNvPr id="10" name="QB_6_AN.237_1#aea6cb21a.blank?vja=1&amp;pid=1671f9a03&amp;color=0,0,0&amp;vpa=112&amp;vtp=1"/>
          <p:cNvSpPr/>
          <p:nvPr/>
        </p:nvSpPr>
        <p:spPr>
          <a:xfrm>
            <a:off x="3305239" y="2755646"/>
            <a:ext cx="3095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2000" dirty="0"/>
          </a:p>
        </p:txBody>
      </p:sp>
      <p:sp>
        <p:nvSpPr>
          <p:cNvPr id="11" name="QB_6_AN.238_1#aea6cb21a.blank?vja=1&amp;pid=1671f9a03&amp;color=0,0,0&amp;vpa=113&amp;vtp=1"/>
          <p:cNvSpPr/>
          <p:nvPr/>
        </p:nvSpPr>
        <p:spPr>
          <a:xfrm>
            <a:off x="3914839" y="2755646"/>
            <a:ext cx="381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12" name="QB_6_AN.239_1#aea6cb21a.blank?vja=1&amp;pid=1671f9a03&amp;color=0,0,0&amp;vpa=114&amp;vtp=1"/>
          <p:cNvSpPr/>
          <p:nvPr/>
        </p:nvSpPr>
        <p:spPr>
          <a:xfrm>
            <a:off x="4549839" y="2755646"/>
            <a:ext cx="4937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p:txBody>
      </p:sp>
      <p:sp>
        <p:nvSpPr>
          <p:cNvPr id="13" name="QB_6_AN.240_1#aea6cb21a.blank?vja=1&amp;pid=1671f9a03&amp;color=0,0,0&amp;vpa=115&amp;vtp=1"/>
          <p:cNvSpPr/>
          <p:nvPr/>
        </p:nvSpPr>
        <p:spPr>
          <a:xfrm>
            <a:off x="5311839" y="2755646"/>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4" name="QB_6_AN.241_1#aea6cb21a.blank?vja=1&amp;pid=1671f9a03&amp;color=0,0,0&amp;vpa=116&amp;vtp=1"/>
          <p:cNvSpPr/>
          <p:nvPr/>
        </p:nvSpPr>
        <p:spPr>
          <a:xfrm>
            <a:off x="9350629" y="2755646"/>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5" name="QB_6_AN.242_1#aea6cb21a.blank?vja=1&amp;pid=1671f9a03&amp;color=0,0,0&amp;vpa=117&amp;vtp=1"/>
          <p:cNvSpPr/>
          <p:nvPr/>
        </p:nvSpPr>
        <p:spPr>
          <a:xfrm>
            <a:off x="9833229" y="2755646"/>
            <a:ext cx="6619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return</a:t>
            </a:r>
            <a:endParaRPr lang="en-US" altLang="zh-CN" sz="2000" dirty="0"/>
          </a:p>
        </p:txBody>
      </p:sp>
      <p:sp>
        <p:nvSpPr>
          <p:cNvPr id="16" name="QB_6_AS.243_1#aea6cb21a?vja=1&amp;pid=1671f9a03&amp;color=0,0,0&amp;vtp=1"/>
          <p:cNvSpPr/>
          <p:nvPr/>
        </p:nvSpPr>
        <p:spPr>
          <a:xfrm>
            <a:off x="722376" y="3178620"/>
            <a:ext cx="10753344" cy="375158"/>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奉献给</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return意为“作为回报”。</a:t>
            </a:r>
            <a:endParaRPr lang="en-US" altLang="zh-CN" sz="2200" dirty="0"/>
          </a:p>
        </p:txBody>
      </p:sp>
      <p:sp>
        <p:nvSpPr>
          <p:cNvPr id="17" name="QB_6_BD.244_1#42bd3e200?vja=1&amp;pid=1671f9a03&amp;color=0,0,0&amp;vtp=1"/>
          <p:cNvSpPr/>
          <p:nvPr/>
        </p:nvSpPr>
        <p:spPr>
          <a:xfrm>
            <a:off x="722376" y="3558794"/>
            <a:ext cx="10753344" cy="723519"/>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3.这位建筑师已经从一位先辈的草图中得到了灵感。</a:t>
            </a:r>
            <a:endParaRPr lang="en-US" altLang="zh-CN" sz="2000" dirty="0"/>
          </a:p>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a:t>
            </a:r>
            <a:endParaRPr lang="en-US" altLang="zh-CN" sz="2000" dirty="0"/>
          </a:p>
        </p:txBody>
      </p:sp>
      <p:sp>
        <p:nvSpPr>
          <p:cNvPr id="18" name="QB_6_AN.245_1#42bd3e200.blank?vja=1&amp;pid=1671f9a03&amp;color=0,0,0&amp;vpa=118&amp;vtp=1"/>
          <p:cNvSpPr/>
          <p:nvPr/>
        </p:nvSpPr>
        <p:spPr>
          <a:xfrm>
            <a:off x="2278126" y="3898646"/>
            <a:ext cx="3952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19" name="QB_6_AN.246_1#42bd3e200.blank?vja=1&amp;pid=1671f9a03&amp;color=0,0,0&amp;vpa=119&amp;vtp=1"/>
          <p:cNvSpPr/>
          <p:nvPr/>
        </p:nvSpPr>
        <p:spPr>
          <a:xfrm>
            <a:off x="2963926" y="3898646"/>
            <a:ext cx="13112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taken/drawn</a:t>
            </a:r>
            <a:endParaRPr lang="en-US" altLang="zh-CN" sz="2000" dirty="0"/>
          </a:p>
        </p:txBody>
      </p:sp>
      <p:sp>
        <p:nvSpPr>
          <p:cNvPr id="20" name="QB_6_AN.247_1#42bd3e200.blank?vja=1&amp;pid=1671f9a03&amp;color=0,0,0&amp;vpa=120&amp;vtp=1"/>
          <p:cNvSpPr/>
          <p:nvPr/>
        </p:nvSpPr>
        <p:spPr>
          <a:xfrm>
            <a:off x="4576826" y="3885946"/>
            <a:ext cx="11398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inspiration</a:t>
            </a:r>
            <a:endParaRPr lang="en-US" altLang="zh-CN" sz="2000" dirty="0"/>
          </a:p>
        </p:txBody>
      </p:sp>
      <p:sp>
        <p:nvSpPr>
          <p:cNvPr id="21" name="QB_6_AN.248_1#42bd3e200.blank?vja=1&amp;pid=1671f9a03&amp;color=0,0,0&amp;vpa=121&amp;vtp=1"/>
          <p:cNvSpPr/>
          <p:nvPr/>
        </p:nvSpPr>
        <p:spPr>
          <a:xfrm>
            <a:off x="6011926" y="3898646"/>
            <a:ext cx="5492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22" name="QB_6_AS.249_1#42bd3e200?vja=1&amp;pid=1671f9a03&amp;color=0,0,0&amp;vtp=1"/>
          <p:cNvSpPr/>
          <p:nvPr/>
        </p:nvSpPr>
        <p:spPr>
          <a:xfrm>
            <a:off x="722376" y="4321620"/>
            <a:ext cx="10753344" cy="375158"/>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take/draw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中得到灵感”。</a:t>
            </a:r>
            <a:endParaRPr lang="en-US" altLang="zh-CN" sz="2200" dirty="0"/>
          </a:p>
        </p:txBody>
      </p:sp>
      <p:sp>
        <p:nvSpPr>
          <p:cNvPr id="23" name="QB_6_BD.250_1#9a4410f1d?vja=1&amp;pid=1671f9a03&amp;color=0,0,0&amp;vtp=1"/>
          <p:cNvSpPr/>
          <p:nvPr/>
        </p:nvSpPr>
        <p:spPr>
          <a:xfrm>
            <a:off x="722376" y="4701794"/>
            <a:ext cx="10753344" cy="1479423"/>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4.我已经说服戴维接受挑战并加入篮球队。（convince）</a:t>
            </a:r>
            <a:endParaRPr lang="en-US" altLang="zh-CN" sz="2000" dirty="0"/>
          </a:p>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5.你必须做的是考虑你的强项和弱点分别在哪里。（主语从句；</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不定式作表语）</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4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_____ ______ ____ ___ 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strengths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weaknesses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lie.</a:t>
            </a:r>
            <a:endParaRPr lang="en-US" altLang="zh-CN" sz="2000" dirty="0"/>
          </a:p>
        </p:txBody>
      </p:sp>
      <p:sp>
        <p:nvSpPr>
          <p:cNvPr id="24" name="QB_6_AN.251_1#9a4410f1d.blank?vja=1&amp;pid=1671f9a03&amp;color=0,0,0&amp;vpa=122&amp;vtp=1"/>
          <p:cNvSpPr/>
          <p:nvPr/>
        </p:nvSpPr>
        <p:spPr>
          <a:xfrm>
            <a:off x="892239" y="5041646"/>
            <a:ext cx="5365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25" name="QB_6_AN.252_1#9a4410f1d.blank?vja=1&amp;pid=1671f9a03&amp;color=0,0,0&amp;vpa=123&amp;vtp=1"/>
          <p:cNvSpPr/>
          <p:nvPr/>
        </p:nvSpPr>
        <p:spPr>
          <a:xfrm>
            <a:off x="1692339" y="5041646"/>
            <a:ext cx="110013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convinced</a:t>
            </a:r>
            <a:endParaRPr lang="en-US" altLang="zh-CN" sz="2000" dirty="0"/>
          </a:p>
        </p:txBody>
      </p:sp>
      <p:sp>
        <p:nvSpPr>
          <p:cNvPr id="26" name="QB_6_AN.253_1#9a4410f1d.blank?vja=1&amp;pid=1671f9a03&amp;color=0,0,0&amp;vpa=124&amp;vtp=1"/>
          <p:cNvSpPr/>
          <p:nvPr/>
        </p:nvSpPr>
        <p:spPr>
          <a:xfrm>
            <a:off x="3824351" y="5041646"/>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7" name="QB_6_AN.254_1#9a4410f1d.blank?vja=1&amp;pid=1671f9a03&amp;color=0,0,0&amp;vpa=125&amp;vtp=1"/>
          <p:cNvSpPr/>
          <p:nvPr/>
        </p:nvSpPr>
        <p:spPr>
          <a:xfrm>
            <a:off x="4345051" y="5041646"/>
            <a:ext cx="4794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28" name="QB_6_AN.255_1#9a4410f1d.blank?vja=1&amp;pid=1671f9a03&amp;color=0,0,0&amp;vpa=126&amp;vtp=1"/>
          <p:cNvSpPr/>
          <p:nvPr/>
        </p:nvSpPr>
        <p:spPr>
          <a:xfrm>
            <a:off x="5094351" y="5028946"/>
            <a:ext cx="635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a:t>
            </a:r>
            <a:endParaRPr lang="en-US" altLang="zh-CN" sz="2000" dirty="0"/>
          </a:p>
        </p:txBody>
      </p:sp>
      <p:sp>
        <p:nvSpPr>
          <p:cNvPr id="30" name="QB_6_AN.257_1#9a4410f1d.blank?vja=1&amp;pid=1671f9a03&amp;color=0,0,0&amp;vpa=127&amp;vtp=1"/>
          <p:cNvSpPr/>
          <p:nvPr/>
        </p:nvSpPr>
        <p:spPr>
          <a:xfrm>
            <a:off x="782701" y="5797550"/>
            <a:ext cx="6064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31" name="QB_6_AN.258_1#9a4410f1d.blank?vja=1&amp;pid=1671f9a03&amp;color=0,0,0&amp;vpa=128&amp;vtp=1"/>
          <p:cNvSpPr/>
          <p:nvPr/>
        </p:nvSpPr>
        <p:spPr>
          <a:xfrm>
            <a:off x="1684401" y="5784850"/>
            <a:ext cx="43815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32" name="QB_6_AN.259_1#9a4410f1d.blank?vja=1&amp;pid=1671f9a03&amp;color=0,0,0&amp;vpa=129&amp;vtp=1"/>
          <p:cNvSpPr/>
          <p:nvPr/>
        </p:nvSpPr>
        <p:spPr>
          <a:xfrm>
            <a:off x="2459101" y="5797550"/>
            <a:ext cx="5492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must</a:t>
            </a:r>
            <a:endParaRPr lang="en-US" altLang="zh-CN" sz="2000" dirty="0"/>
          </a:p>
        </p:txBody>
      </p:sp>
      <p:sp>
        <p:nvSpPr>
          <p:cNvPr id="33" name="QB_6_AN.260_1#9a4410f1d.blank?vja=1&amp;pid=1671f9a03&amp;color=0,0,0&amp;vpa=130&amp;vtp=1"/>
          <p:cNvSpPr/>
          <p:nvPr/>
        </p:nvSpPr>
        <p:spPr>
          <a:xfrm>
            <a:off x="3335401" y="5797550"/>
            <a:ext cx="31115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34" name="QB_6_AN.261_1#9a4410f1d.blank?vja=1&amp;pid=1671f9a03&amp;color=0,0,0&amp;vpa=131&amp;vtp=1"/>
          <p:cNvSpPr/>
          <p:nvPr/>
        </p:nvSpPr>
        <p:spPr>
          <a:xfrm>
            <a:off x="3957701" y="5797550"/>
            <a:ext cx="2254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35" name="QB_6_AN.262_1#9a4410f1d.blank?vja=1&amp;pid=1671f9a03&amp;color=0,0,0&amp;vpa=132&amp;vtp=1"/>
          <p:cNvSpPr/>
          <p:nvPr/>
        </p:nvSpPr>
        <p:spPr>
          <a:xfrm>
            <a:off x="4427601" y="5797550"/>
            <a:ext cx="9159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consider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P spid="15" grpId="0" animBg="1" build="p"/>
      <p:bldP spid="16" grpId="0" animBg="1" build="p"/>
      <p:bldP spid="18" grpId="0" animBg="1" build="p"/>
      <p:bldP spid="19" grpId="0" animBg="1" build="p"/>
      <p:bldP spid="20" grpId="0" animBg="1" build="p"/>
      <p:bldP spid="21" grpId="0" animBg="1" build="p"/>
      <p:bldP spid="22" grpId="0" animBg="1" build="p"/>
      <p:bldP spid="24" grpId="0" animBg="1" build="p"/>
      <p:bldP spid="25" grpId="0" animBg="1" build="p"/>
      <p:bldP spid="26" grpId="0" animBg="1" build="p"/>
      <p:bldP spid="27" grpId="0" animBg="1" build="p"/>
      <p:bldP spid="28" grpId="0" animBg="1" build="p"/>
      <p:bldP spid="30" grpId="0" animBg="1" build="p"/>
      <p:bldP spid="31" grpId="0" animBg="1" build="p"/>
      <p:bldP spid="32" grpId="0" animBg="1" build="p"/>
      <p:bldP spid="33" grpId="0" animBg="1" build="p"/>
      <p:bldP spid="34" grpId="0" animBg="1" build="p"/>
      <p:bldP spid="35"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71b578f9?vja=1&amp;pid=ca154e0f7&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1.My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aim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China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understand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4" name="QB_6_AN.264_1#371b578f9.blank?vja=1&amp;pid=ca154e0f7&amp;color=0,0,0&amp;vpa=133&amp;vtp=1"/>
          <p:cNvSpPr/>
          <p:nvPr/>
        </p:nvSpPr>
        <p:spPr>
          <a:xfrm>
            <a:off x="2241614" y="1239012"/>
            <a:ext cx="633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let</a:t>
            </a:r>
            <a:endParaRPr lang="en-US" altLang="zh-CN" sz="2000" dirty="0"/>
          </a:p>
        </p:txBody>
      </p:sp>
      <p:sp>
        <p:nvSpPr>
          <p:cNvPr id="5" name="QB_6_AS.265_1#c2608ae84?vja=1&amp;pid=ca154e0f7&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句意为：我的目标是让中国走向世界，让世界了解中国。主语aim为抽象名词，通常后接不定式作表语。故填to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endParaRPr lang="en-US" altLang="zh-CN" sz="2200" dirty="0"/>
          </a:p>
        </p:txBody>
      </p:sp>
      <p:sp>
        <p:nvSpPr>
          <p:cNvPr id="6" name="QB_6_BD.266_1#9749f0829?vja=1&amp;pid=ca154e0f7&amp;color=0,0,0&amp;vtp=1"/>
          <p:cNvSpPr/>
          <p:nvPr/>
        </p:nvSpPr>
        <p:spPr>
          <a:xfrm>
            <a:off x="722376" y="24969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barriers.</a:t>
            </a:r>
            <a:endParaRPr lang="en-US" altLang="zh-CN" sz="2000" dirty="0"/>
          </a:p>
        </p:txBody>
      </p:sp>
      <p:sp>
        <p:nvSpPr>
          <p:cNvPr id="7" name="QB_6_AN.267_1#9749f0829.blank?vja=1&amp;pid=ca154e0f7&amp;color=0,0,0&amp;vpa=134&amp;vtp=1"/>
          <p:cNvSpPr/>
          <p:nvPr/>
        </p:nvSpPr>
        <p:spPr>
          <a:xfrm>
            <a:off x="7197217" y="2458847"/>
            <a:ext cx="1381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overcome</a:t>
            </a:r>
            <a:endParaRPr lang="en-US" altLang="zh-CN" sz="2000" dirty="0"/>
          </a:p>
        </p:txBody>
      </p:sp>
      <p:sp>
        <p:nvSpPr>
          <p:cNvPr id="8" name="QB_6_AS.268_1#9749f0829?vja=1&amp;pid=ca154e0f7&amp;color=0,0,0&amp;vtp=1"/>
          <p:cNvSpPr/>
          <p:nvPr/>
        </p:nvSpPr>
        <p:spPr>
          <a:xfrm>
            <a:off x="722376" y="33064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句意为：为了适应新环境，首要之事是克服语言障碍。此处说明主语的具体内容，用不定式作表语。故填to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overcome。</a:t>
            </a:r>
            <a:endParaRPr lang="en-US" altLang="zh-CN" sz="2200" dirty="0"/>
          </a:p>
        </p:txBody>
      </p:sp>
      <p:sp>
        <p:nvSpPr>
          <p:cNvPr id="9" name="QB_6_BD.269_1#b6a279951?vja=1&amp;pid=ca154e0f7&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self-education.</a:t>
            </a:r>
            <a:endParaRPr lang="en-US" altLang="zh-CN" sz="2000" dirty="0"/>
          </a:p>
        </p:txBody>
      </p:sp>
      <p:sp>
        <p:nvSpPr>
          <p:cNvPr id="10" name="QB_6_AN.270_1#b6a279951.blank?vja=1&amp;pid=ca154e0f7&amp;color=0,0,0&amp;vpa=135&amp;vtp=1"/>
          <p:cNvSpPr/>
          <p:nvPr/>
        </p:nvSpPr>
        <p:spPr>
          <a:xfrm>
            <a:off x="1511364" y="4053459"/>
            <a:ext cx="915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amazing</a:t>
            </a:r>
            <a:endParaRPr lang="en-US" altLang="zh-CN" sz="2000" dirty="0"/>
          </a:p>
        </p:txBody>
      </p:sp>
      <p:sp>
        <p:nvSpPr>
          <p:cNvPr id="11" name="QB_6_AS.271_1#b6a279951?vja=1&amp;pid=ca154e0f7&amp;color=0,0,0&amp;vtp=1"/>
          <p:cNvSpPr/>
          <p:nvPr/>
        </p:nvSpPr>
        <p:spPr>
          <a:xfrm>
            <a:off x="722376" y="45289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句意为：看到我们拥有的在线自学资源是令人惊讶的。此句中，It作形式主语，to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self-education是不定式短语作真正主语。部分动词的现在分词和过去分词已经形容词化，amazing意为“令人惊讶的”，常用于修饰事物；amazed意为“惊讶的”，常用于修饰人。本句的真正主语表示事件，故填amazing。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2_1#d45c47b87?vja=1&amp;pid=ca154e0f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endParaRPr lang="en-US" altLang="zh-CN" sz="2000" dirty="0"/>
          </a:p>
        </p:txBody>
      </p:sp>
      <p:sp>
        <p:nvSpPr>
          <p:cNvPr id="3" name="QB_6_AN.273_1#d45c47b87.blank?vja=1&amp;pid=ca154e0f7&amp;color=0,0,0&amp;vpa=136&amp;vtp=1"/>
          <p:cNvSpPr/>
          <p:nvPr/>
        </p:nvSpPr>
        <p:spPr>
          <a:xfrm>
            <a:off x="2298764" y="845313"/>
            <a:ext cx="1352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endParaRPr lang="en-US" altLang="zh-CN" sz="2000" dirty="0"/>
          </a:p>
        </p:txBody>
      </p:sp>
      <p:sp>
        <p:nvSpPr>
          <p:cNvPr id="4" name="QB_6_AS.274_1#d45c47b87?vja=1&amp;pid=ca154e0f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此处looked为连系动词，设空处作表语，形容人的感受，应用过去分词作表语。故填disappointed。这一类过去分词大多已形容词化，成为我们熟知的-ed结尾的形容词。</a:t>
            </a:r>
            <a:endParaRPr lang="en-US" altLang="zh-CN" sz="2200" dirty="0"/>
          </a:p>
        </p:txBody>
      </p:sp>
      <p:sp>
        <p:nvSpPr>
          <p:cNvPr id="5" name="QB_6_BD.275_1#5e08a8eae?vja=1&amp;pid=ca154e0f7&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6" name="QB_6_AN.276_1#5e08a8eae.blank?vja=1&amp;pid=ca154e0f7&amp;color=0,0,0&amp;vpa=137&amp;vtp=1"/>
          <p:cNvSpPr/>
          <p:nvPr/>
        </p:nvSpPr>
        <p:spPr>
          <a:xfrm>
            <a:off x="4057714" y="2084959"/>
            <a:ext cx="873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meet</a:t>
            </a:r>
            <a:endParaRPr lang="en-US" altLang="zh-CN" sz="2000" dirty="0"/>
          </a:p>
        </p:txBody>
      </p:sp>
      <p:sp>
        <p:nvSpPr>
          <p:cNvPr id="7" name="QB_6_AS.277_1#5e08a8eae?vja=1&amp;pid=ca154e0f7&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设空处表目的，应用不定式作表语。故填to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endParaRPr lang="en-US" altLang="zh-CN" sz="2200" dirty="0"/>
          </a:p>
        </p:txBody>
      </p:sp>
      <p:sp>
        <p:nvSpPr>
          <p:cNvPr id="8" name="QB_6_BD.278_1#183522fd4?vja=1&amp;pid=ca154e0f7&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p:txBody>
      </p:sp>
      <p:sp>
        <p:nvSpPr>
          <p:cNvPr id="9" name="QB_6_AN.279_1#183522fd4.blank?vja=1&amp;pid=ca154e0f7&amp;color=0,0,0&amp;vpa=138&amp;vtp=1"/>
          <p:cNvSpPr/>
          <p:nvPr/>
        </p:nvSpPr>
        <p:spPr>
          <a:xfrm>
            <a:off x="2760726" y="2857500"/>
            <a:ext cx="957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000" dirty="0"/>
          </a:p>
        </p:txBody>
      </p:sp>
      <p:sp>
        <p:nvSpPr>
          <p:cNvPr id="10" name="QB_6_AS.280_1#183522fd4?vja=1&amp;pid=ca154e0f7&amp;color=0,0,0&amp;vtp=1"/>
          <p:cNvSpPr/>
          <p:nvPr/>
        </p:nvSpPr>
        <p:spPr>
          <a:xfrm>
            <a:off x="722376" y="3322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句意为：我发现在两天时间内完成全部的工作很难。分析句子结构可知，此处为“find+it+</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sth”结构，it作形式宾语，应用动词不定式作真正的宾语。故填to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200" dirty="0"/>
          </a:p>
        </p:txBody>
      </p:sp>
      <p:sp>
        <p:nvSpPr>
          <p:cNvPr id="11" name="QB_6_BD.281_1#d1641ecc9?vja=1&amp;pid=ca154e0f7&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endParaRPr lang="en-US" altLang="zh-CN" sz="2000" dirty="0"/>
          </a:p>
        </p:txBody>
      </p:sp>
      <p:sp>
        <p:nvSpPr>
          <p:cNvPr id="12" name="QB_6_AN.282_1#d1641ecc9.blank?vja=1&amp;pid=ca154e0f7&amp;color=0,0,0&amp;vpa=139&amp;vtp=1"/>
          <p:cNvSpPr/>
          <p:nvPr/>
        </p:nvSpPr>
        <p:spPr>
          <a:xfrm>
            <a:off x="2408301" y="4066159"/>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13" name="QB_6_AS.283_1#d1641ecc9?vja=1&amp;pid=ca154e0f7&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句意为：告诉他要避免犯错是没有用的。此处为固定句型it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sth，意为“做某事是没有用的”。it作形式主语，动名词是真正的主语。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4_1#d5802e7b6?vja=1&amp;pid=ca154e0f7&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endParaRPr lang="en-US" altLang="zh-CN" sz="2000" dirty="0"/>
          </a:p>
        </p:txBody>
      </p:sp>
      <p:sp>
        <p:nvSpPr>
          <p:cNvPr id="3" name="QB_6_AN.285_1#d5802e7b6.blank?vja=1&amp;pid=ca154e0f7&amp;color=0,0,0&amp;vpa=140&amp;vtp=1"/>
          <p:cNvSpPr/>
          <p:nvPr/>
        </p:nvSpPr>
        <p:spPr>
          <a:xfrm>
            <a:off x="8205724" y="845313"/>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smoking</a:t>
            </a:r>
            <a:endParaRPr lang="en-US" altLang="zh-CN" sz="2000" dirty="0"/>
          </a:p>
        </p:txBody>
      </p:sp>
      <p:sp>
        <p:nvSpPr>
          <p:cNvPr id="4" name="QB_6_AS.286_1#d5802e7b6?vja=1&amp;pid=ca154e0f7&amp;color=0,0,0&amp;vtp=1"/>
          <p:cNvSpPr/>
          <p:nvPr/>
        </p:nvSpPr>
        <p:spPr>
          <a:xfrm>
            <a:off x="722376" y="1706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句意为：在这个地方，雇主允许在工作场所吸烟是违法的。allow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sth意为“允许某事”，smoking为名词，意为“吸烟”。故填smoking。</a:t>
            </a:r>
            <a:endParaRPr lang="en-US" altLang="zh-CN" sz="2200" dirty="0"/>
          </a:p>
        </p:txBody>
      </p:sp>
      <p:sp>
        <p:nvSpPr>
          <p:cNvPr id="5" name="QB_6_BD.287_1#b940ccb89?vja=1&amp;pid=ca154e0f7&amp;color=0,0,0&amp;vtp=1"/>
          <p:cNvSpPr/>
          <p:nvPr/>
        </p:nvSpPr>
        <p:spPr>
          <a:xfrm>
            <a:off x="722376" y="2519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a:t>
            </a:r>
            <a:endParaRPr lang="en-US" altLang="zh-CN" sz="2000" dirty="0"/>
          </a:p>
        </p:txBody>
      </p:sp>
      <p:sp>
        <p:nvSpPr>
          <p:cNvPr id="6" name="QB_6_AN.288_1#b940ccb89.blank?vja=1&amp;pid=ca154e0f7&amp;color=0,0,0&amp;vpa=141&amp;vtp=1"/>
          <p:cNvSpPr/>
          <p:nvPr/>
        </p:nvSpPr>
        <p:spPr>
          <a:xfrm>
            <a:off x="10125139" y="2468245"/>
            <a:ext cx="1268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hired</a:t>
            </a:r>
            <a:endParaRPr lang="en-US" altLang="zh-CN" sz="2000" dirty="0"/>
          </a:p>
        </p:txBody>
      </p:sp>
      <p:sp>
        <p:nvSpPr>
          <p:cNvPr id="7" name="QB_6_AS.289_1#b940ccb89?vja=1&amp;pid=ca154e0f7&amp;color=0,0,0&amp;vtp=1"/>
          <p:cNvSpPr/>
          <p:nvPr/>
        </p:nvSpPr>
        <p:spPr>
          <a:xfrm>
            <a:off x="722376" y="33224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句意为：一位当地居民说，她被一家新建的工厂雇用后，每月的收入增加到4,000英镑。空前的after是介词，后接动名词短语作宾语。hire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与其逻辑主语One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residents之间是被动关系，所以设空处用动名词的被动式。故填being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hired。</a:t>
            </a:r>
            <a:endParaRPr lang="en-US" altLang="zh-CN" sz="2200" dirty="0"/>
          </a:p>
        </p:txBody>
      </p:sp>
      <p:sp>
        <p:nvSpPr>
          <p:cNvPr id="8" name="QB_6_BD.290_1#2bb672f89?vja=1&amp;pid=ca154e0f7&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9" name="QB_6_AN.291_1#2bb672f89.blank?vja=1&amp;pid=ca154e0f7&amp;color=0,0,0&amp;vpa=142&amp;vtp=1"/>
          <p:cNvSpPr/>
          <p:nvPr/>
        </p:nvSpPr>
        <p:spPr>
          <a:xfrm>
            <a:off x="2638489" y="4447159"/>
            <a:ext cx="1508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reading</a:t>
            </a:r>
            <a:endParaRPr lang="en-US" altLang="zh-CN" sz="2000" dirty="0"/>
          </a:p>
        </p:txBody>
      </p:sp>
      <p:sp>
        <p:nvSpPr>
          <p:cNvPr id="10" name="QB_6_AS.292_1#2bb672f89?vja=1&amp;pid=ca154e0f7&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sth为固定搭配，意为“假装做某事”，结合语境可知，此处表示“我”进来时正在发生的动作，应用不定式的进行式。故填to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3_1#5ef68cc71?vja=1&amp;pid=ca154e0f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endParaRPr lang="en-US" altLang="zh-CN" sz="2000" dirty="0"/>
          </a:p>
        </p:txBody>
      </p:sp>
      <p:sp>
        <p:nvSpPr>
          <p:cNvPr id="3" name="QB_6_AN.294_1#5ef68cc71.blank?vja=1&amp;pid=ca154e0f7&amp;color=0,0,0&amp;vpa=143&amp;vtp=1"/>
          <p:cNvSpPr/>
          <p:nvPr/>
        </p:nvSpPr>
        <p:spPr>
          <a:xfrm>
            <a:off x="5773293" y="858013"/>
            <a:ext cx="1000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blame</a:t>
            </a:r>
            <a:endParaRPr lang="en-US" altLang="zh-CN" sz="2000" dirty="0"/>
          </a:p>
        </p:txBody>
      </p:sp>
      <p:sp>
        <p:nvSpPr>
          <p:cNvPr id="4" name="QB_6_AS.295_1#5ef68cc71?vja=1&amp;pid=ca154e0f7&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句意为：我们都认为杰克和他的妻子应该为他们的孩子在公共场合的不礼貌行为负责。be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sth）意为“对（坏事）负有责任”，用主动形式表示被动意义。故填to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blame。</a:t>
            </a:r>
            <a:endParaRPr lang="en-US" altLang="zh-CN" sz="2200" dirty="0"/>
          </a:p>
        </p:txBody>
      </p:sp>
      <p:sp>
        <p:nvSpPr>
          <p:cNvPr id="5" name="QB_6_BD.296_1#d083f5cee?vja=1&amp;pid=ca154e0f7&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endParaRPr lang="en-US" altLang="zh-CN" sz="2000" dirty="0"/>
          </a:p>
        </p:txBody>
      </p:sp>
      <p:sp>
        <p:nvSpPr>
          <p:cNvPr id="6" name="QB_6_AN.297_1#d083f5cee.blank?vja=1&amp;pid=ca154e0f7&amp;color=0,0,0&amp;vpa=144&amp;vtp=1"/>
          <p:cNvSpPr/>
          <p:nvPr/>
        </p:nvSpPr>
        <p:spPr>
          <a:xfrm>
            <a:off x="3095498" y="2446147"/>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using</a:t>
            </a:r>
            <a:endParaRPr lang="en-US" altLang="zh-CN" sz="2000" dirty="0"/>
          </a:p>
        </p:txBody>
      </p:sp>
      <p:sp>
        <p:nvSpPr>
          <p:cNvPr id="7" name="QB_6_AS.298_1#d083f5cee?vja=1&amp;pid=ca154e0f7&amp;color=0,0,0&amp;vtp=1"/>
          <p:cNvSpPr/>
          <p:nvPr/>
        </p:nvSpPr>
        <p:spPr>
          <a:xfrm>
            <a:off x="722376" y="32970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实证明，使用最新的科学设备能使运动员在训练中发挥出最佳水平。分析句子结构可知，此处使用It作形式主语，真正的主语为that引导的从句，从句缺少主语，表示一件已知的事或经验，用动名词作主语。</a:t>
            </a:r>
            <a:endParaRPr lang="en-US" altLang="zh-CN" sz="2200" dirty="0"/>
          </a:p>
        </p:txBody>
      </p:sp>
      <p:sp>
        <p:nvSpPr>
          <p:cNvPr id="8" name="QB_6_BD.299_1#1e9c368fd?vja=1&amp;pid=ca154e0f7&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a:t>
            </a:r>
            <a:endParaRPr lang="en-US" altLang="zh-CN" sz="2000" dirty="0"/>
          </a:p>
        </p:txBody>
      </p:sp>
      <p:sp>
        <p:nvSpPr>
          <p:cNvPr id="9" name="QB_6_AN.300_1#1e9c368fd.blank?vja=1&amp;pid=ca154e0f7&amp;color=0,0,0&amp;vpa=145&amp;vtp=1"/>
          <p:cNvSpPr/>
          <p:nvPr/>
        </p:nvSpPr>
        <p:spPr>
          <a:xfrm>
            <a:off x="1151001" y="4434459"/>
            <a:ext cx="2651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exposed/Exposure</a:t>
            </a:r>
            <a:endParaRPr lang="en-US" altLang="zh-CN" sz="2000" dirty="0"/>
          </a:p>
        </p:txBody>
      </p:sp>
      <p:sp>
        <p:nvSpPr>
          <p:cNvPr id="10" name="QB_6_AS.301_1#1e9c368fd?vja=1&amp;pid=ca154e0f7&amp;color=0,0,0&amp;vtp=1"/>
          <p:cNvSpPr/>
          <p:nvPr/>
        </p:nvSpPr>
        <p:spPr>
          <a:xfrm>
            <a:off x="722376" y="4909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句意为：暴露在强烈的阳光下会损害你的皮肤。be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to意为“暴露于”，设空处作主语，所以用动名词或名词形式作主语。根据句意可知，此处填Being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exposed/Exposure。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2_1#38de2686d?vja=1&amp;pid=ca154e0f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2000" dirty="0"/>
          </a:p>
        </p:txBody>
      </p:sp>
      <p:sp>
        <p:nvSpPr>
          <p:cNvPr id="3" name="QB_6_AN.303_1#38de2686d.blank?vja=1&amp;pid=ca154e0f7&amp;color=0,0,0&amp;vpa=146&amp;vtp=1"/>
          <p:cNvSpPr/>
          <p:nvPr/>
        </p:nvSpPr>
        <p:spPr>
          <a:xfrm>
            <a:off x="4140518" y="858013"/>
            <a:ext cx="1325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asked</a:t>
            </a:r>
            <a:endParaRPr lang="en-US" altLang="zh-CN" sz="2000" dirty="0"/>
          </a:p>
        </p:txBody>
      </p:sp>
      <p:sp>
        <p:nvSpPr>
          <p:cNvPr id="4" name="QB_6_AS.304_1#38de2686d?vja=1&amp;pid=ca154e0f7&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句意为：我很荣幸能被邀请在这里向大家发表讲话。分析句子结构可知，此处为固定句型it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sth，本句中It为形式主语，真正的主语为不定式。ask与其逻辑主语me之间是被动关系，因此应使用不定式的被动式。故填to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5_1#19f2e6b21?vja=1&amp;pid=2d0307a49&amp;color=0,0,0&amp;vtp=1&amp;bt=1"/>
          <p:cNvSpPr/>
          <p:nvPr/>
        </p:nvSpPr>
        <p:spPr>
          <a:xfrm>
            <a:off x="722376" y="900000"/>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cities.Biophilic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（亲生物设计）,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incorporate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Biophilic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incorporating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mentally.</a:t>
            </a:r>
            <a:endParaRPr lang="en-US" altLang="zh-CN" sz="2000" dirty="0"/>
          </a:p>
          <a:p>
            <a:pPr algn="just">
              <a:lnSpc>
                <a:spcPct val="125000"/>
              </a:lnSpc>
            </a:pPr>
            <a:endParaRPr lang="en-US" altLang="zh-CN" sz="2000" dirty="0"/>
          </a:p>
        </p:txBody>
      </p:sp>
      <p:sp>
        <p:nvSpPr>
          <p:cNvPr id="3" name="QM_6_AN.306_1#19f2e6b21.blank?vja=1&amp;pid=2d0307a49&amp;color=0,0,0&amp;vpa=147&amp;vtp=1"/>
          <p:cNvSpPr/>
          <p:nvPr/>
        </p:nvSpPr>
        <p:spPr>
          <a:xfrm>
            <a:off x="7557389" y="2385900"/>
            <a:ext cx="1001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workable</a:t>
            </a:r>
            <a:endParaRPr lang="en-US" altLang="zh-CN" sz="2000" dirty="0"/>
          </a:p>
        </p:txBody>
      </p:sp>
      <p:sp>
        <p:nvSpPr>
          <p:cNvPr id="4" name="QM_6_AN.307_1#19f2e6b21.blank?vja=1&amp;pid=2d0307a49&amp;color=0,0,0&amp;vpa=148&amp;vtp=1"/>
          <p:cNvSpPr/>
          <p:nvPr/>
        </p:nvSpPr>
        <p:spPr>
          <a:xfrm>
            <a:off x="8518906" y="2766900"/>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5" name="QM_6_AN.308_1#19f2e6b21.blank?vja=1&amp;pid=2d0307a49&amp;color=0,0,0&amp;vpa=149&amp;vtp=1"/>
          <p:cNvSpPr/>
          <p:nvPr/>
        </p:nvSpPr>
        <p:spPr>
          <a:xfrm>
            <a:off x="3333179" y="3528900"/>
            <a:ext cx="1000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rooted</a:t>
            </a:r>
            <a:endParaRPr lang="en-US" altLang="zh-CN" sz="2000" dirty="0"/>
          </a:p>
        </p:txBody>
      </p:sp>
      <p:sp>
        <p:nvSpPr>
          <p:cNvPr id="6" name="QM_6_AN.309_1#19f2e6b21.blank?vja=1&amp;pid=2d0307a49&amp;color=0,0,0&amp;vpa=150&amp;vtp=1"/>
          <p:cNvSpPr/>
          <p:nvPr/>
        </p:nvSpPr>
        <p:spPr>
          <a:xfrm>
            <a:off x="10198989" y="3909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5_1#19f2e6b21?vja=1&amp;pid=2d0307a49&amp;color=0,0,0&amp;vtp=1&amp;bt=1"/>
          <p:cNvSpPr/>
          <p:nvPr/>
        </p:nvSpPr>
        <p:spPr>
          <a:xfrm>
            <a:off x="722376" y="900000"/>
            <a:ext cx="10753344" cy="3009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biophilic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biophilic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biophilic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biophilic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316_1#19f2e6b21?vja=1&amp;pid=2d0307a49&amp;color=0,0,0&amp;vtp=1"/>
          <p:cNvSpPr/>
          <p:nvPr/>
        </p:nvSpPr>
        <p:spPr>
          <a:xfrm>
            <a:off x="722376" y="39497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本文是一篇说明文。文章主要介绍了亲生物设计的概念、理念以及在城市环境中的应用，旨在解释这种设计方法如何有助于创建可持续且宜居的城市。</a:t>
            </a:r>
            <a:endParaRPr lang="en-US" altLang="zh-CN" sz="2000" dirty="0"/>
          </a:p>
        </p:txBody>
      </p:sp>
      <p:sp>
        <p:nvSpPr>
          <p:cNvPr id="4" name="QM_6_AN.310_1#19f2e6b21.blank?vja=1&amp;pid=2d0307a49&amp;color=0,0,0&amp;vpa=151&amp;vtp=1"/>
          <p:cNvSpPr/>
          <p:nvPr/>
        </p:nvSpPr>
        <p:spPr>
          <a:xfrm>
            <a:off x="2695702" y="861900"/>
            <a:ext cx="1127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include</a:t>
            </a:r>
            <a:endParaRPr lang="en-US" altLang="zh-CN" sz="2000" dirty="0"/>
          </a:p>
        </p:txBody>
      </p:sp>
      <p:sp>
        <p:nvSpPr>
          <p:cNvPr id="5" name="QM_6_AN.311_1#19f2e6b21.blank?vja=1&amp;pid=2d0307a49&amp;color=0,0,0&amp;vpa=152&amp;vtp=1"/>
          <p:cNvSpPr/>
          <p:nvPr/>
        </p:nvSpPr>
        <p:spPr>
          <a:xfrm>
            <a:off x="11141139" y="1242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6" name="QM_6_AN.312_1#19f2e6b21.blank?vja=1&amp;pid=2d0307a49&amp;color=0,0,0&amp;vpa=153&amp;vtp=1"/>
          <p:cNvSpPr/>
          <p:nvPr/>
        </p:nvSpPr>
        <p:spPr>
          <a:xfrm>
            <a:off x="10239439" y="1611200"/>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originating</a:t>
            </a:r>
            <a:endParaRPr lang="en-US" altLang="zh-CN" sz="2000" dirty="0"/>
          </a:p>
        </p:txBody>
      </p:sp>
      <p:sp>
        <p:nvSpPr>
          <p:cNvPr id="7" name="QM_6_AN.313_1#19f2e6b21.blank?vja=1&amp;pid=2d0307a49&amp;color=0,0,0&amp;vpa=154&amp;vtp=1"/>
          <p:cNvSpPr/>
          <p:nvPr/>
        </p:nvSpPr>
        <p:spPr>
          <a:xfrm>
            <a:off x="9529699" y="19922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visually</a:t>
            </a:r>
            <a:endParaRPr lang="en-US" altLang="zh-CN" sz="2000" dirty="0"/>
          </a:p>
        </p:txBody>
      </p:sp>
      <p:sp>
        <p:nvSpPr>
          <p:cNvPr id="8" name="QM_6_AN.314_1#19f2e6b21.blank?vja=1&amp;pid=2d0307a49&amp;color=0,0,0&amp;vpa=155&amp;vtp=1"/>
          <p:cNvSpPr/>
          <p:nvPr/>
        </p:nvSpPr>
        <p:spPr>
          <a:xfrm>
            <a:off x="9530334" y="2766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9" name="QM_6_AN.315_1#19f2e6b21.blank?vja=1&amp;pid=2d0307a49&amp;color=0,0,0&amp;vpa=156&amp;vtp=1"/>
          <p:cNvSpPr/>
          <p:nvPr/>
        </p:nvSpPr>
        <p:spPr>
          <a:xfrm>
            <a:off x="2430526" y="3516200"/>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bg/>
                                          </p:spTgt>
                                        </p:tgtEl>
                                        <p:attrNameLst>
                                          <p:attrName>style.visibility</p:attrName>
                                        </p:attrNameLst>
                                      </p:cBhvr>
                                      <p:to>
                                        <p:strVal val="visible"/>
                                      </p:to>
                                    </p:set>
                                    <p:animEffect transition="in" filter="fade">
                                      <p:cBhvr>
                                        <p:cTn id="55" dur="500"/>
                                        <p:tgtEl>
                                          <p:spTgt spid="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fade">
                                      <p:cBhvr>
                                        <p:cTn id="5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7_1#776fd676e?vja=1&amp;pid=19f2e6b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18_1#776fd676e.blank?vja=1&amp;pid=19f2e6b21&amp;color=0,0,0&amp;vpa=157&amp;vtp=1"/>
          <p:cNvSpPr/>
          <p:nvPr/>
        </p:nvSpPr>
        <p:spPr>
          <a:xfrm>
            <a:off x="1024001" y="858013"/>
            <a:ext cx="1001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workable</a:t>
            </a:r>
            <a:endParaRPr lang="en-US" altLang="zh-CN" sz="2000" dirty="0"/>
          </a:p>
        </p:txBody>
      </p:sp>
      <p:sp>
        <p:nvSpPr>
          <p:cNvPr id="4" name="QB_7_AS.319_1#776fd676e?vja=1&amp;pid=19f2e6b2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句意为：近年来备受关注的亲生物设计被认为是可行的。设空处所在句中包含固定表达be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sth，意为“被认为做某事”，设空处在be动词之后，作表语，应用形容词，表示“可行的”。故填workable。</a:t>
            </a:r>
            <a:endParaRPr lang="en-US" altLang="zh-CN" sz="2200" dirty="0"/>
          </a:p>
        </p:txBody>
      </p:sp>
      <p:sp>
        <p:nvSpPr>
          <p:cNvPr id="5" name="QB_7_BD.320_1#26d265a4b?vja=1&amp;pid=19f2e6b2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21_1#26d265a4b.blank?vja=1&amp;pid=19f2e6b21&amp;color=0,0,0&amp;vpa=158&amp;vtp=1"/>
          <p:cNvSpPr/>
          <p:nvPr/>
        </p:nvSpPr>
        <p:spPr>
          <a:xfrm>
            <a:off x="1049401" y="2465959"/>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7" name="QB_7_AS.322_1#26d265a4b?vja=1&amp;pid=19f2e6b21&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句意为：这种方法试图将自然元素融入所建设的环境，其目标是改善公民的健康状况并创造更加可持续的城市空间。设空处引导非限制性定语从句，修饰先行词This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approach，关系词在从句中作aim的定语，与aim为所属关系，故用whose引导该从句。</a:t>
            </a:r>
            <a:endParaRPr lang="en-US" altLang="zh-CN" sz="2200" dirty="0"/>
          </a:p>
        </p:txBody>
      </p:sp>
      <p:sp>
        <p:nvSpPr>
          <p:cNvPr id="8" name="QB_7_BD.323_1#4bc9d1125?vja=1&amp;pid=19f2e6b21&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24_1#4bc9d1125.blank?vja=1&amp;pid=19f2e6b21&amp;color=0,0,0&amp;vpa=159&amp;vtp=1"/>
          <p:cNvSpPr/>
          <p:nvPr/>
        </p:nvSpPr>
        <p:spPr>
          <a:xfrm>
            <a:off x="1024001" y="4078859"/>
            <a:ext cx="1000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rooted</a:t>
            </a:r>
            <a:endParaRPr lang="en-US" altLang="zh-CN" sz="2000" dirty="0"/>
          </a:p>
        </p:txBody>
      </p:sp>
      <p:sp>
        <p:nvSpPr>
          <p:cNvPr id="10" name="QB_7_AS.325_1#4bc9d1125?vja=1&amp;pid=19f2e6b21&amp;color=0,0,0&amp;vtp=1"/>
          <p:cNvSpPr/>
          <p:nvPr/>
        </p:nvSpPr>
        <p:spPr>
          <a:xfrm>
            <a:off x="722376" y="45416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句意为：亲生物设计源于这样一个理念，即人类与自然有着天然的联系，将自然元素融入我们周围的环境可以对我们的生理和心理健康都产生积极影响。分析句子结构可知，主句为Biophilic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idea，设空处作主句的谓语，be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in意为“起源于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”。根据上下文可知，本句应用一般现在时；主语为Biophilic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design，助动词用is。故填is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6_1#a5c1fd5d4?vja=1&amp;pid=19f2e6b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327_1#a5c1fd5d4.blank?vja=1&amp;pid=19f2e6b21&amp;color=0,0,0&amp;vpa=160&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328_1#a5c1fd5d4?vja=1&amp;pid=19f2e6b2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影响”，此处应用不定冠词，positive的发音以辅音音素开头，故填a。</a:t>
            </a:r>
            <a:endParaRPr lang="en-US" altLang="zh-CN" sz="2200" dirty="0"/>
          </a:p>
        </p:txBody>
      </p:sp>
      <p:sp>
        <p:nvSpPr>
          <p:cNvPr id="5" name="QB_7_BD.329_1#cc2c1e97a?vja=1&amp;pid=19f2e6b21&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30_1#cc2c1e97a.blank?vja=1&amp;pid=19f2e6b21&amp;color=0,0,0&amp;vpa=161&amp;vtp=1"/>
          <p:cNvSpPr/>
          <p:nvPr/>
        </p:nvSpPr>
        <p:spPr>
          <a:xfrm>
            <a:off x="1024001" y="2084959"/>
            <a:ext cx="1127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include</a:t>
            </a:r>
            <a:endParaRPr lang="en-US" altLang="zh-CN" sz="2000" dirty="0"/>
          </a:p>
        </p:txBody>
      </p:sp>
      <p:sp>
        <p:nvSpPr>
          <p:cNvPr id="7" name="QB_7_AS.331_1#cc2c1e97a?vja=1&amp;pid=19f2e6b21&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句意为：在城市环境中加入亲生物设计元素的一种方法是使用天然材料。设空处作后置定语，修饰名词way，应用不定式。故填to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a:t>
            </a:r>
            <a:endParaRPr lang="en-US" altLang="zh-CN" sz="2200" dirty="0"/>
          </a:p>
        </p:txBody>
      </p:sp>
      <p:sp>
        <p:nvSpPr>
          <p:cNvPr id="8" name="QB_7_BD.332_1#710cee32f?vja=1&amp;pid=19f2e6b21&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33_1#710cee32f.blank?vja=1&amp;pid=19f2e6b21&amp;color=0,0,0&amp;vpa=162&amp;vtp=1"/>
          <p:cNvSpPr/>
          <p:nvPr/>
        </p:nvSpPr>
        <p:spPr>
          <a:xfrm>
            <a:off x="1024001" y="33168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7_AS.334_1#710cee32f?vja=1&amp;pid=19f2e6b21&amp;color=0,0,0&amp;vtp=1"/>
          <p:cNvSpPr/>
          <p:nvPr/>
        </p:nvSpPr>
        <p:spPr>
          <a:xfrm>
            <a:off x="722376" y="3779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句意为：亲生物设计鼓励使用来自自然的材料，如木材或石头，而不是依赖塑料等会导致各种问题的人造材料。result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in为固定搭配，意为“导致”。故填in。</a:t>
            </a:r>
            <a:endParaRPr lang="en-US" altLang="zh-CN" sz="2200" dirty="0"/>
          </a:p>
        </p:txBody>
      </p:sp>
      <p:sp>
        <p:nvSpPr>
          <p:cNvPr id="11" name="QB_7_BD.335_1#10b4ad25d?vja=1&amp;pid=19f2e6b21&amp;color=0,0,0&amp;vtp=1"/>
          <p:cNvSpPr/>
          <p:nvPr/>
        </p:nvSpPr>
        <p:spPr>
          <a:xfrm>
            <a:off x="722376" y="4574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336_1#10b4ad25d.blank?vja=1&amp;pid=19f2e6b21&amp;color=0,0,0&amp;vpa=163&amp;vtp=1"/>
          <p:cNvSpPr/>
          <p:nvPr/>
        </p:nvSpPr>
        <p:spPr>
          <a:xfrm>
            <a:off x="1011301" y="4523359"/>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originating</a:t>
            </a:r>
            <a:endParaRPr lang="en-US" altLang="zh-CN" sz="2000" dirty="0"/>
          </a:p>
        </p:txBody>
      </p:sp>
      <p:sp>
        <p:nvSpPr>
          <p:cNvPr id="13" name="QB_7_AS.337_1#10b4ad25d?vja=1&amp;pid=19f2e6b21&amp;color=0,0,0&amp;vtp=1"/>
          <p:cNvSpPr/>
          <p:nvPr/>
        </p:nvSpPr>
        <p:spPr>
          <a:xfrm>
            <a:off x="722376" y="4998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句意见上一题解析。主句中已有谓语encourages，设空处应用非谓语动词作后置定语，修饰离其最近的名词materials；originate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为固定搭配，意为“源自</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”，无被动语态，故此处应用现在分词形式。故填originating。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68a2b61cc?vja=1&amp;pid=d93b3926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2000" dirty="0"/>
          </a:p>
        </p:txBody>
      </p:sp>
      <p:sp>
        <p:nvSpPr>
          <p:cNvPr id="3" name="QB_6_AN.11_1#68a2b61cc.blank?vja=1&amp;pid=d93b39266&amp;color=0,0,0&amp;vpa=4&amp;vtp=1"/>
          <p:cNvSpPr/>
          <p:nvPr/>
        </p:nvSpPr>
        <p:spPr>
          <a:xfrm>
            <a:off x="6478842" y="858013"/>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into/to</a:t>
            </a:r>
            <a:endParaRPr lang="en-US" altLang="zh-CN" sz="2000" dirty="0"/>
          </a:p>
        </p:txBody>
      </p:sp>
      <p:sp>
        <p:nvSpPr>
          <p:cNvPr id="4" name="QB_6_AS.12_1#68a2b61cc?vja=1&amp;pid=d93b39266&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句意为：这种设备可以把风能转化为电能。convert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转换成</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5" name="QB_6_BD.13_1#7973101b2?vja=1&amp;pid=d93b39266&amp;color=0,0,0&amp;vtp=1"/>
          <p:cNvSpPr/>
          <p:nvPr/>
        </p:nvSpPr>
        <p:spPr>
          <a:xfrm>
            <a:off x="722376" y="2115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p:txBody>
      </p:sp>
      <p:sp>
        <p:nvSpPr>
          <p:cNvPr id="6" name="QB_6_AN.14_1#7973101b2.blank?vja=1&amp;pid=d93b39266&amp;color=0,0,0&amp;vpa=5&amp;vtp=1"/>
          <p:cNvSpPr/>
          <p:nvPr/>
        </p:nvSpPr>
        <p:spPr>
          <a:xfrm>
            <a:off x="1276414" y="24588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15_1#7973101b2?vja=1&amp;pid=d93b39266&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句意为：人类的生命被视为自然的一部分，同样，我们生存的唯一途径就是与自然和谐共处。live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和谐共处”。故填in。</a:t>
            </a:r>
            <a:endParaRPr lang="en-US" altLang="zh-CN" sz="2200" dirty="0"/>
          </a:p>
        </p:txBody>
      </p:sp>
      <p:sp>
        <p:nvSpPr>
          <p:cNvPr id="8" name="QB_6_BD.16_1#2229fbd62?vja=1&amp;pid=d93b39266&amp;color=0,0,0&amp;vtp=1"/>
          <p:cNvSpPr/>
          <p:nvPr/>
        </p:nvSpPr>
        <p:spPr>
          <a:xfrm>
            <a:off x="722376" y="37161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p:txBody>
      </p:sp>
      <p:sp>
        <p:nvSpPr>
          <p:cNvPr id="9" name="QB_6_AN.17_1#2229fbd62.blank?vja=1&amp;pid=d93b39266&amp;color=0,0,0&amp;vpa=6&amp;vtp=1"/>
          <p:cNvSpPr/>
          <p:nvPr/>
        </p:nvSpPr>
        <p:spPr>
          <a:xfrm>
            <a:off x="2951417" y="3665347"/>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designed</a:t>
            </a:r>
            <a:endParaRPr lang="en-US" altLang="zh-CN" sz="2000" dirty="0"/>
          </a:p>
        </p:txBody>
      </p:sp>
      <p:sp>
        <p:nvSpPr>
          <p:cNvPr id="10" name="QB_6_AS.18_1#2229fbd62?vja=1&amp;pid=d93b39266&amp;color=0,0,0&amp;vtp=1"/>
          <p:cNvSpPr/>
          <p:nvPr/>
        </p:nvSpPr>
        <p:spPr>
          <a:xfrm>
            <a:off x="722376" y="45162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句意为：这次旨在加强两国友谊的正式访问获得了巨大的成功。分析句子结构可知，句中已有系动词was，设空处应用非谓语动词，be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sth意为“旨在做某事”，此处作后置定语，故填designed。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8_1#c212a56d7?vja=1&amp;pid=19f2e6b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39_1#c212a56d7.blank?vja=1&amp;pid=19f2e6b21&amp;color=0,0,0&amp;vpa=164&amp;vtp=1"/>
          <p:cNvSpPr/>
          <p:nvPr/>
        </p:nvSpPr>
        <p:spPr>
          <a:xfrm>
            <a:off x="1036701" y="845313"/>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visually</a:t>
            </a:r>
            <a:endParaRPr lang="en-US" altLang="zh-CN" sz="2000" dirty="0"/>
          </a:p>
        </p:txBody>
      </p:sp>
      <p:sp>
        <p:nvSpPr>
          <p:cNvPr id="4" name="QB_7_AS.340_1#c212a56d7?vja=1&amp;pid=19f2e6b21&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句意为：这些材料创造了一个更具视觉吸引力的环境，并产生了一种与自然世界相联系的感觉。设空处修饰形容词attractive，作状语，应用副词。故填visually。</a:t>
            </a:r>
            <a:endParaRPr lang="en-US" altLang="zh-CN" sz="2200" dirty="0"/>
          </a:p>
        </p:txBody>
      </p:sp>
      <p:sp>
        <p:nvSpPr>
          <p:cNvPr id="5" name="QB_7_BD.341_1#79ff12d9b?vja=1&amp;pid=19f2e6b21&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42_1#79ff12d9b.blank?vja=1&amp;pid=19f2e6b21&amp;color=0,0,0&amp;vpa=165&amp;vtp=1"/>
          <p:cNvSpPr/>
          <p:nvPr/>
        </p:nvSpPr>
        <p:spPr>
          <a:xfrm>
            <a:off x="1062101" y="20849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43_1#79ff12d9b?vja=1&amp;pid=19f2e6b21&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亲生物设计的另一个关键元素涉及在建筑环境中添加植物，通过将植物引入城市空间，亲生物设计营造了一个更加宁静的环境。分析句子结构可知，设空处连接并列句，此处表示语义的顺承，故用and连接。</a:t>
            </a:r>
            <a:endParaRPr lang="en-US" altLang="zh-CN" sz="2200" dirty="0"/>
          </a:p>
        </p:txBody>
      </p:sp>
      <p:sp>
        <p:nvSpPr>
          <p:cNvPr id="8" name="QB_7_BD.344_1#ffc4e9b2a?vja=1&amp;pid=19f2e6b21&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45_1#ffc4e9b2a.blank?vja=1&amp;pid=19f2e6b21&amp;color=0,0,0&amp;vpa=166&amp;vtp=1"/>
          <p:cNvSpPr/>
          <p:nvPr/>
        </p:nvSpPr>
        <p:spPr>
          <a:xfrm>
            <a:off x="1163701" y="3685159"/>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10" name="QB_7_AS.346_1#ffc4e9b2a?vja=1&amp;pid=19f2e6b21&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句意为：根据许多研究，接触绿色可以提高效率和促进健康。设空处在句中作主语，且被定冠词the修饰，应用名词。故填exposure。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46_2#ffc4e9b2a?vja=1&amp;pid=19f2e6b21&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7_AS.346_3#ffc4e9b2a?vja=1&amp;pid=19f2e6b21&amp;color=0,0,0&amp;mp=1&amp;tib=255,255,255&amp;vtp=1" descr="preencoded.png"/>
          <p:cNvPicPr>
            <a:picLocks noChangeAspect="1"/>
          </p:cNvPicPr>
          <p:nvPr/>
        </p:nvPicPr>
        <p:blipFill>
          <a:blip r:embed="rId1">
            <a:clrChange>
              <a:clrFrom>
                <a:srgbClr val="ECF7FD"/>
              </a:clrFrom>
              <a:clrTo>
                <a:srgbClr val="ECF7FD">
                  <a:alpha val="0"/>
                </a:srgbClr>
              </a:clrTo>
            </a:clrChange>
          </a:blip>
          <a:stretch>
            <a:fillRect/>
          </a:stretch>
        </p:blipFill>
        <p:spPr>
          <a:xfrm>
            <a:off x="2148840" y="1384123"/>
            <a:ext cx="7891272" cy="359347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AS.346_4#ffc4e9b2a?vja=1&amp;pid=19f2e6b21&amp;color=0,0,0&amp;mp=1&amp;vtp=1"/>
          <p:cNvSpPr/>
          <p:nvPr/>
        </p:nvSpPr>
        <p:spPr>
          <a:xfrm>
            <a:off x="717804" y="5112531"/>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亲生物设计源于这样一个理念，即人类与自然有着天然的联系，将自然元素融入我们周围的环境可以对我们的生理和心理健康都产生积极影响。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f798529c.fixed?vja=1&amp;pid=22465a47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af798529c.fixed?vja=1&amp;pid=22465a474&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af798529c.fixed?vja=1&amp;pid=22465a474&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af798529c.fixed?vja=1&amp;pid=22465a474&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7_1#ccb72619b?vja=1&amp;pid=20d9d1f56&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[山东济南一中2025高二学情检测]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“zoopharmacognosy”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self-medication.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（树脂）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Brazilian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species.Botanical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cabreúva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（红檀香）,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properties.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7_1#ccb72619b?vja=1&amp;pid=20d9d1f56&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self-medication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寄生虫）.</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self-medication,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cabreúva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Brazilian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implications,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348_1#ccb72619b?vja=1&amp;pid=20d9d1f56&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本文是一篇说明文，主要介绍了研究人员发现多种动物会使用一种特殊的树脂作为药物来疗伤或对抗寄生虫，并解释了研究开展的经过以及发现。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9_1#da8682da1?vja=1&amp;pid=ccb72619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0_1#da8682da1.bracket?vja=1&amp;pid=ccb72619b&amp;color=0,0,0&amp;vpa=167&amp;vtp=1"/>
          <p:cNvSpPr/>
          <p:nvPr/>
        </p:nvSpPr>
        <p:spPr>
          <a:xfrm>
            <a:off x="76121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9_2#da8682da1.choices?vja=1&amp;pid=ccb72619b&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p:txBody>
      </p:sp>
      <p:sp>
        <p:nvSpPr>
          <p:cNvPr id="5" name="QC_7_AS.351_1#da8682da1?vja=1&amp;pid=ccb72619b&amp;color=0,0,0&amp;vtp=1"/>
          <p:cNvSpPr/>
          <p:nvPr/>
        </p:nvSpPr>
        <p:spPr>
          <a:xfrm>
            <a:off x="722376" y="2839847"/>
            <a:ext cx="10753344" cy="2675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推理判断题。根据第二段内容“Scientists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tamarin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Botanical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cabreúva,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properties.”及第三段中的“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asites.”可知，绢毛猴蹭这棵树的行为最初被误认为是标记领地，但植物学家后来证实该树有药用价值，且第三段指出许多动物似乎是专门来到这棵树下以获取树脂，用于愈合伤口或抵御寄生虫。由此可推知，绢毛猴有蹭该树的行为可能是因为它们想要治疗疾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2_1#5e4364127?vja=1&amp;pid=ccb72619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3_1#5e4364127.bracket?vja=1&amp;pid=ccb72619b&amp;color=0,0,0&amp;vpa=168&amp;vtp=1"/>
          <p:cNvSpPr/>
          <p:nvPr/>
        </p:nvSpPr>
        <p:spPr>
          <a:xfrm>
            <a:off x="69818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2_2#5e4364127.choices?vja=1&amp;pid=ccb72619b&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endParaRPr lang="en-US" altLang="zh-CN" sz="2000" dirty="0"/>
          </a:p>
        </p:txBody>
      </p:sp>
      <p:sp>
        <p:nvSpPr>
          <p:cNvPr id="5" name="QC_7_AS.354_1#5e4364127?vja=1&amp;pid=ccb72619b&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主旨大意题。第三段主要描述了相机陷阱记录的结果：多种动物获取该树树脂、首次观察到这些物种出现类似自我药疗的行为、有一种动物会两两一组互相涂抹树脂等，这些均是研究发现的具体内容。故选D项。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5_1#5bf9e226e?vja=1&amp;pid=ccb72619b&amp;color=0,0,0&amp;vtp=1"/>
          <p:cNvSpPr/>
          <p:nvPr/>
        </p:nvSpPr>
        <p:spPr>
          <a:xfrm>
            <a:off x="722376" y="85584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6_1#5bf9e226e.bracket?vja=1&amp;pid=ccb72619b&amp;color=0,0,0&amp;vpa=169&amp;vtp=1"/>
          <p:cNvSpPr/>
          <p:nvPr/>
        </p:nvSpPr>
        <p:spPr>
          <a:xfrm>
            <a:off x="7867714" y="85584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55_2#5bf9e226e.choices?vja=1&amp;pid=ccb72619b&amp;color=0,0,0&amp;vtp=1"/>
          <p:cNvSpPr/>
          <p:nvPr/>
        </p:nvSpPr>
        <p:spPr>
          <a:xfrm>
            <a:off x="722376" y="1236843"/>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Self-medication.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cabreúva.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drugstore.</a:t>
            </a:r>
            <a:endParaRPr lang="en-US" altLang="zh-CN" sz="2000" dirty="0"/>
          </a:p>
        </p:txBody>
      </p:sp>
      <p:sp>
        <p:nvSpPr>
          <p:cNvPr id="5" name="QC_7_AS.357_1#5bf9e226e?vja=1&amp;pid=ccb72619b&amp;color=0,0,0&amp;vtp=1"/>
          <p:cNvSpPr/>
          <p:nvPr/>
        </p:nvSpPr>
        <p:spPr>
          <a:xfrm>
            <a:off x="722376" y="1661531"/>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词义猜测题。画线词上文指出还需要进一步研究以确定该树脂的特性并证实动物利用树脂的行为属于自我药疗，结合While和画线词后red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cabreúva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drugstore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Brazilian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Forest可知，the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it指的是这些动物对红檀香树的树脂的使用，所以it指代的是前面提到的the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resin。故选A项。</a:t>
            </a:r>
            <a:endParaRPr lang="en-US" altLang="zh-CN"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8_1#daa7e8b72?vja=1&amp;pid=ccb72619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9_1#daa7e8b72.bracket?vja=1&amp;pid=ccb72619b&amp;color=0,0,0&amp;vpa=170&amp;vtp=1"/>
          <p:cNvSpPr/>
          <p:nvPr/>
        </p:nvSpPr>
        <p:spPr>
          <a:xfrm>
            <a:off x="67659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58_2#daa7e8b72.choices?vja=1&amp;pid=ccb72619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endParaRPr lang="en-US" altLang="zh-CN" sz="2000" dirty="0"/>
          </a:p>
        </p:txBody>
      </p:sp>
      <p:sp>
        <p:nvSpPr>
          <p:cNvPr id="5" name="QC_7_AS.360_1#daa7e8b72?vja=1&amp;pid=ccb72619b&amp;color=0,0,0&amp;vtp=1"/>
          <p:cNvSpPr/>
          <p:nvPr/>
        </p:nvSpPr>
        <p:spPr>
          <a:xfrm>
            <a:off x="722376" y="2077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implications,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animals.”可知，关于部分动物会将红檀香树的树脂当作药物使用的这一发现可能具有保护意义，因为这说明某些树木的消失可能影响动物的生存，由此可推知，该发现有助于推动森林保护。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0_2#daa7e8b72?vja=1&amp;pid=ccb72619b&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60_3#daa7e8b72?vja=1&amp;pid=ccb72619b&amp;color=0,0,0&amp;mp=1&amp;tib=255,255,255&amp;vtp=1" descr="preencoded.png"/>
          <p:cNvPicPr>
            <a:picLocks noChangeAspect="1"/>
          </p:cNvPicPr>
          <p:nvPr/>
        </p:nvPicPr>
        <p:blipFill>
          <a:blip r:embed="rId1">
            <a:clrChange>
              <a:clrFrom>
                <a:srgbClr val="ECF7FD"/>
              </a:clrFrom>
              <a:clrTo>
                <a:srgbClr val="ECF7FD">
                  <a:alpha val="0"/>
                </a:srgbClr>
              </a:clrTo>
            </a:clrChange>
          </a:blip>
          <a:stretch>
            <a:fillRect/>
          </a:stretch>
        </p:blipFill>
        <p:spPr>
          <a:xfrm>
            <a:off x="3529584" y="1384124"/>
            <a:ext cx="5129784"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60_4#daa7e8b72?vja=1&amp;pid=ccb72619b&amp;color=0,0,0&amp;mp=1&amp;vtp=1"/>
          <p:cNvSpPr/>
          <p:nvPr/>
        </p:nvSpPr>
        <p:spPr>
          <a:xfrm>
            <a:off x="722376" y="4038424"/>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尽管还需要进一步研究来确定这种树脂的特性，进而证实（动物的）这种行为确实属于自我药疗，但对这种树脂的使用表明，红檀香树就像是巴西大西洋森林的“居民们”的一个通用的“公共药店”。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6ca3d041b?vja=1&amp;pid=d93b39266&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endParaRPr lang="en-US" altLang="zh-CN" sz="2000" dirty="0"/>
          </a:p>
        </p:txBody>
      </p:sp>
      <p:sp>
        <p:nvSpPr>
          <p:cNvPr id="3" name="QB_6_AN.20_1#6ca3d041b.blank?vja=1&amp;pid=d93b39266&amp;color=0,0,0&amp;vpa=7&amp;vtp=1"/>
          <p:cNvSpPr/>
          <p:nvPr/>
        </p:nvSpPr>
        <p:spPr>
          <a:xfrm>
            <a:off x="5496814" y="858013"/>
            <a:ext cx="831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a:t>
            </a:r>
            <a:endParaRPr lang="en-US" altLang="zh-CN" sz="2000" dirty="0"/>
          </a:p>
        </p:txBody>
      </p:sp>
      <p:sp>
        <p:nvSpPr>
          <p:cNvPr id="4" name="QB_6_AS.21_1#6ca3d041b?vja=1&amp;pid=d93b39266&amp;color=0,0,0&amp;vtp=1"/>
          <p:cNvSpPr/>
          <p:nvPr/>
        </p:nvSpPr>
        <p:spPr>
          <a:xfrm>
            <a:off x="722376" y="1696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句意为：几乎不可能决定去哪里找那些失踪的人，因为有那么多小岛，海洋又那么大。分析句子结构可知，此处为“疑问词+不定式”结构，作decide的宾语，动词不定式表示将来的动作。故填to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endParaRPr lang="en-US" altLang="zh-CN" sz="2200" dirty="0"/>
          </a:p>
        </p:txBody>
      </p:sp>
      <p:sp>
        <p:nvSpPr>
          <p:cNvPr id="5" name="QB_6_BD.22_1#d1bd0e695?vja=1&amp;pid=d93b39266&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endParaRPr lang="en-US" altLang="zh-CN" sz="2000" dirty="0"/>
          </a:p>
        </p:txBody>
      </p:sp>
      <p:sp>
        <p:nvSpPr>
          <p:cNvPr id="6" name="QB_6_AN.23_1#d1bd0e695.blank?vja=1&amp;pid=d93b39266&amp;color=0,0,0&amp;vpa=8&amp;vtp=1"/>
          <p:cNvSpPr/>
          <p:nvPr/>
        </p:nvSpPr>
        <p:spPr>
          <a:xfrm>
            <a:off x="8080058" y="2827147"/>
            <a:ext cx="1235266"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organise</a:t>
            </a:r>
            <a:endParaRPr lang="en-US" altLang="zh-CN" sz="2000" dirty="0"/>
          </a:p>
        </p:txBody>
      </p:sp>
      <p:sp>
        <p:nvSpPr>
          <p:cNvPr id="7" name="QB_6_AS.24_1#d1bd0e695?vja=1&amp;pid=d93b39266&amp;color=0,0,0&amp;vtp=1"/>
          <p:cNvSpPr/>
          <p:nvPr/>
        </p:nvSpPr>
        <p:spPr>
          <a:xfrm>
            <a:off x="722376" y="3678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句意为：有这么多年的经验，他有能力完美地组织即将在周五举行的中国绘画展览。have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sth为固定搭配，意为“有能力做某事”，此处应用不定式作capacity的后置定语。故填to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1_1#035e34846?vja=1&amp;pid=df3b08e81&amp;color=0,0,0&amp;vtp=1&amp;bt=1"/>
          <p:cNvSpPr/>
          <p:nvPr/>
        </p:nvSpPr>
        <p:spPr>
          <a:xfrm>
            <a:off x="722376" y="900000"/>
            <a:ext cx="10753344" cy="2633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（门廊）,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（钩）.She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porch.There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endParaRPr lang="en-US" altLang="zh-CN" sz="2000" dirty="0"/>
          </a:p>
        </p:txBody>
      </p:sp>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1_2#035e34846?vja=1&amp;pid=df3b08e81&amp;color=0,0,0&amp;mp=1&amp;vtp=1&amp;bt=1"/>
          <p:cNvSpPr/>
          <p:nvPr/>
        </p:nvSpPr>
        <p:spPr>
          <a:xfrm>
            <a:off x="722376" y="896112"/>
            <a:ext cx="10753344" cy="2633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endParaRPr lang="en-US" altLang="zh-CN" sz="2000" dirty="0"/>
          </a:p>
        </p:txBody>
      </p:sp>
      <p:sp>
        <p:nvSpPr>
          <p:cNvPr id="3" name="QM_6_EX.362_1#035e34846?vja=1&amp;pid=df3b08e81&amp;color=0,0,0&amp;vtp=1"/>
          <p:cNvSpPr/>
          <p:nvPr/>
        </p:nvSpPr>
        <p:spPr>
          <a:xfrm>
            <a:off x="722376" y="3563747"/>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回忆童年时，奶奶用心照料盆栽植物，即使在寒冷的冬天也让它们保持生机。随着年龄增长，作者明白这些植物如同家中挂着的日出和森林的照片，提醒着人们在生命中的黑暗时期，光明、爱与生长仍将持续存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3_1#61b53a446.choices?vja=1&amp;pid=035e34846&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B.gathered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C.surrounded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.supported</a:t>
            </a:r>
            <a:endParaRPr lang="en-US" altLang="zh-CN" sz="2000" dirty="0"/>
          </a:p>
        </p:txBody>
      </p:sp>
      <p:sp>
        <p:nvSpPr>
          <p:cNvPr id="3" name="QC_7_AN.364_1#61b53a446.bracket?vja=1&amp;pid=035e34846&amp;color=0,0,0&amp;vpa=17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5_1#61b53a446?vja=1&amp;pid=035e34846&amp;color=0,0,0&amp;vtp=1"/>
          <p:cNvSpPr/>
          <p:nvPr/>
        </p:nvSpPr>
        <p:spPr>
          <a:xfrm>
            <a:off x="722376" y="1274382"/>
            <a:ext cx="11039475"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gardens可知，房子周围是菜园，应是被其包围。故选C项。</a:t>
            </a:r>
            <a:endParaRPr lang="en-US" altLang="zh-CN" sz="2200" dirty="0"/>
          </a:p>
        </p:txBody>
      </p:sp>
      <p:sp>
        <p:nvSpPr>
          <p:cNvPr id="5" name="QC_7_BD.366_1#f43b602bc.choices?vja=1&amp;pid=035e34846&amp;color=0,0,0&amp;vtp=1"/>
          <p:cNvSpPr/>
          <p:nvPr/>
        </p:nvSpPr>
        <p:spPr>
          <a:xfrm>
            <a:off x="722376" y="16637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B.destroyed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C.removed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.planted</a:t>
            </a:r>
            <a:endParaRPr lang="en-US" altLang="zh-CN" sz="2000" dirty="0"/>
          </a:p>
        </p:txBody>
      </p:sp>
      <p:sp>
        <p:nvSpPr>
          <p:cNvPr id="6" name="QC_7_AN.367_1#f43b602bc.bracket?vja=1&amp;pid=035e34846&amp;color=0,0,0&amp;vpa=172&amp;vtp=1"/>
          <p:cNvSpPr/>
          <p:nvPr/>
        </p:nvSpPr>
        <p:spPr>
          <a:xfrm>
            <a:off x="1176401" y="16637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68_1#f43b602bc?vja=1&amp;pid=035e34846&amp;color=0,0,0&amp;vtp=1"/>
          <p:cNvSpPr/>
          <p:nvPr/>
        </p:nvSpPr>
        <p:spPr>
          <a:xfrm>
            <a:off x="722376" y="2049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flowers及语境可知，此处指种植了许多花。故选D项。</a:t>
            </a:r>
            <a:endParaRPr lang="en-US" altLang="zh-CN" sz="2200" dirty="0"/>
          </a:p>
        </p:txBody>
      </p:sp>
      <p:sp>
        <p:nvSpPr>
          <p:cNvPr id="8" name="QC_7_BD.369_1#9e0e1d51d.choices?vja=1&amp;pid=035e34846&amp;color=0,0,0&amp;vtp=1"/>
          <p:cNvSpPr/>
          <p:nvPr/>
        </p:nvSpPr>
        <p:spPr>
          <a:xfrm>
            <a:off x="722376" y="24384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B.beautiful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C.meaningful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endParaRPr lang="en-US" altLang="zh-CN" sz="2000" dirty="0"/>
          </a:p>
        </p:txBody>
      </p:sp>
      <p:sp>
        <p:nvSpPr>
          <p:cNvPr id="9" name="QC_7_AN.370_1#9e0e1d51d.bracket?vja=1&amp;pid=035e34846&amp;color=0,0,0&amp;vpa=173&amp;vtp=1"/>
          <p:cNvSpPr/>
          <p:nvPr/>
        </p:nvSpPr>
        <p:spPr>
          <a:xfrm>
            <a:off x="1176401" y="24384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71_1#9e0e1d51d?vja=1&amp;pid=035e34846&amp;color=0,0,0&amp;vtp=1"/>
          <p:cNvSpPr/>
          <p:nvPr/>
        </p:nvSpPr>
        <p:spPr>
          <a:xfrm>
            <a:off x="722376" y="28652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flowers.”可知，到处都是花，应是很美的。故选B项。</a:t>
            </a:r>
            <a:endParaRPr lang="en-US" altLang="zh-CN" sz="2200" dirty="0"/>
          </a:p>
        </p:txBody>
      </p:sp>
      <p:sp>
        <p:nvSpPr>
          <p:cNvPr id="11" name="QC_7_BD.372_1#58cf56bdd.choices?vja=1&amp;pid=035e34846&amp;color=0,0,0&amp;vtp=1"/>
          <p:cNvSpPr/>
          <p:nvPr/>
        </p:nvSpPr>
        <p:spPr>
          <a:xfrm>
            <a:off x="722376" y="36724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B.turning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C.carrying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endParaRPr lang="en-US" altLang="zh-CN" sz="2000" dirty="0"/>
          </a:p>
        </p:txBody>
      </p:sp>
      <p:sp>
        <p:nvSpPr>
          <p:cNvPr id="12" name="QC_7_AN.373_1#58cf56bdd.bracket?vja=1&amp;pid=035e34846&amp;color=0,0,0&amp;vpa=174&amp;vtp=1"/>
          <p:cNvSpPr/>
          <p:nvPr/>
        </p:nvSpPr>
        <p:spPr>
          <a:xfrm>
            <a:off x="1176401" y="36724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74_1#58cf56bdd?vja=1&amp;pid=035e34846&amp;color=0,0,0&amp;vtp=1"/>
          <p:cNvSpPr/>
          <p:nvPr/>
        </p:nvSpPr>
        <p:spPr>
          <a:xfrm>
            <a:off x="722376" y="40556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hooks及常识可知，盆栽植物应是挂在钩子上。故选A项。</a:t>
            </a:r>
            <a:endParaRPr lang="en-US" altLang="zh-CN" sz="2200" dirty="0"/>
          </a:p>
        </p:txBody>
      </p:sp>
      <p:sp>
        <p:nvSpPr>
          <p:cNvPr id="14" name="QC_7_BD.375_1#82f4c456b.choices?vja=1&amp;pid=035e34846&amp;color=0,0,0&amp;vtp=1"/>
          <p:cNvSpPr/>
          <p:nvPr/>
        </p:nvSpPr>
        <p:spPr>
          <a:xfrm>
            <a:off x="722376" y="44450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B.studied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C.ignored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.tended</a:t>
            </a:r>
            <a:endParaRPr lang="en-US" altLang="zh-CN" sz="2000" dirty="0"/>
          </a:p>
        </p:txBody>
      </p:sp>
      <p:sp>
        <p:nvSpPr>
          <p:cNvPr id="15" name="QC_7_AN.376_1#82f4c456b.bracket?vja=1&amp;pid=035e34846&amp;color=0,0,0&amp;vpa=175&amp;vtp=1"/>
          <p:cNvSpPr/>
          <p:nvPr/>
        </p:nvSpPr>
        <p:spPr>
          <a:xfrm>
            <a:off x="1176401" y="44450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6" name="QC_7_AS.377_1#82f4c456b?vja=1&amp;pid=035e34846&amp;color=0,0,0&amp;vtp=1"/>
          <p:cNvSpPr/>
          <p:nvPr/>
        </p:nvSpPr>
        <p:spPr>
          <a:xfrm>
            <a:off x="722376" y="4871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them”可知，奶奶精心照料这些植物。tend意为“照料，照顾”。故选D项。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8_1#f5fc3ddb6.choices?vja=1&amp;pid=035e34846&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endParaRPr lang="en-US" altLang="zh-CN" sz="2000" dirty="0"/>
          </a:p>
        </p:txBody>
      </p:sp>
      <p:sp>
        <p:nvSpPr>
          <p:cNvPr id="3" name="QC_7_AN.379_1#f5fc3ddb6.bracket?vja=1&amp;pid=035e34846&amp;color=0,0,0&amp;vpa=176&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0_1#f5fc3ddb6?vja=1&amp;pid=035e34846&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winter和下文set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enclosed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porch以及常识可知，在冬天这些盆栽植物应是被搬进了室内。故选B项。</a:t>
            </a:r>
            <a:endParaRPr lang="en-US" altLang="zh-CN" sz="2200" dirty="0"/>
          </a:p>
        </p:txBody>
      </p:sp>
      <p:sp>
        <p:nvSpPr>
          <p:cNvPr id="5" name="QC_7_BD.381_1#b0fcb6fd7.choices?vja=1&amp;pid=035e34846&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.pale</a:t>
            </a:r>
            <a:endParaRPr lang="en-US" altLang="zh-CN" sz="2000" dirty="0"/>
          </a:p>
        </p:txBody>
      </p:sp>
      <p:sp>
        <p:nvSpPr>
          <p:cNvPr id="6" name="QC_7_AN.382_1#b0fcb6fd7.bracket?vja=1&amp;pid=035e34846&amp;color=0,0,0&amp;vpa=177&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83_1#b0fcb6fd7?vja=1&amp;pid=035e34846&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them和下文的green可知，此处指保持植物的生命力，让植物活着。故选C项。</a:t>
            </a:r>
            <a:endParaRPr lang="en-US" altLang="zh-CN" sz="2200" dirty="0"/>
          </a:p>
        </p:txBody>
      </p:sp>
      <p:sp>
        <p:nvSpPr>
          <p:cNvPr id="8" name="QC_7_BD.384_1#e9e1418d4.choices?vja=1&amp;pid=035e34846&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B.highest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.hottest</a:t>
            </a:r>
            <a:endParaRPr lang="en-US" altLang="zh-CN" sz="2000" dirty="0"/>
          </a:p>
        </p:txBody>
      </p:sp>
      <p:sp>
        <p:nvSpPr>
          <p:cNvPr id="9" name="QC_7_AN.385_1#e9e1418d4.bracket?vja=1&amp;pid=035e34846&amp;color=0,0,0&amp;vpa=178&amp;vtp=1"/>
          <p:cNvSpPr/>
          <p:nvPr/>
        </p:nvSpPr>
        <p:spPr>
          <a:xfrm>
            <a:off x="1176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86_1#e9e1418d4?vja=1&amp;pid=035e34846&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此处对应最后一句中的“during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months”，结合上文的in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winter可知，此处表示最寒冷的月份。故选A项。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86_2#e9e1418d4?vja=1&amp;pid=035e34846&amp;color=0,0,0&amp;mp=1&amp;vtp=1&amp;bt=1"/>
          <p:cNvSpPr/>
          <p:nvPr/>
        </p:nvSpPr>
        <p:spPr>
          <a:xfrm>
            <a:off x="722376" y="900000"/>
            <a:ext cx="10753344" cy="2256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完形填空解题技巧之词汇复现</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完形填空中“词汇复现”指某一词汇以原词、词形变化、同义词/近义词、反义词等形式重复出现在语篇之中，这样语篇中的句子就能够相互衔接，表达也能统一、完整，这是高考英语完形填空题中覆盖面非常广且运用较多的一种测试手段。涉及这一类考法时，一定要联系上下文，找出重复的词/句作为解题依据，千万不要盲目下笔，凭个人经验解题。如本题中的coldest在下文就有所提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7_1#a26b08a98.choices?vja=1&amp;pid=035e3484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C.efforts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endParaRPr lang="en-US" altLang="zh-CN" sz="2000" dirty="0"/>
          </a:p>
        </p:txBody>
      </p:sp>
      <p:sp>
        <p:nvSpPr>
          <p:cNvPr id="3" name="QC_7_AN.388_1#a26b08a98.bracket?vja=1&amp;pid=035e34846&amp;color=0,0,0&amp;mp=1&amp;vpa=17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9_1#a26b08a98?vja=1&amp;pid=035e34846&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根据上文描述的奶奶浇花、和它们聊天、精心照顾它们、冬季将植物搬到室内等行为可知，此处指奶奶所付出的努力。下文中的she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into也是关键信息。故选C项。</a:t>
            </a:r>
            <a:endParaRPr lang="en-US" altLang="zh-CN" sz="2200" dirty="0"/>
          </a:p>
        </p:txBody>
      </p:sp>
      <p:sp>
        <p:nvSpPr>
          <p:cNvPr id="5" name="QC_7_BD.390_1#f55d9b649.choices?vja=1&amp;pid=035e34846&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C.inspire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a:t>
            </a:r>
            <a:endParaRPr lang="en-US" altLang="zh-CN" sz="2000" dirty="0"/>
          </a:p>
        </p:txBody>
      </p:sp>
      <p:sp>
        <p:nvSpPr>
          <p:cNvPr id="6" name="QC_7_AN.391_1#f55d9b649.bracket?vja=1&amp;pid=035e34846&amp;color=0,0,0&amp;vpa=180&amp;vtp=1"/>
          <p:cNvSpPr/>
          <p:nvPr/>
        </p:nvSpPr>
        <p:spPr>
          <a:xfrm>
            <a:off x="1303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2_1#f55d9b649?vja=1&amp;pid=035e34846&amp;color=0,0,0&amp;vtp=1"/>
          <p:cNvSpPr/>
          <p:nvPr/>
        </p:nvSpPr>
        <p:spPr>
          <a:xfrm>
            <a:off x="722376" y="2535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gardens.”以及常识可知，菜园给家人提供食物，养活一家人。故选D项。</a:t>
            </a:r>
            <a:endParaRPr lang="en-US" altLang="zh-CN" sz="2200" dirty="0"/>
          </a:p>
        </p:txBody>
      </p:sp>
      <p:sp>
        <p:nvSpPr>
          <p:cNvPr id="8" name="QC_7_BD.393_1#89f8b5c7a.choices?vja=1&amp;pid=035e34846&amp;color=0,0,0&amp;vtp=1"/>
          <p:cNvSpPr/>
          <p:nvPr/>
        </p:nvSpPr>
        <p:spPr>
          <a:xfrm>
            <a:off x="722376" y="3342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9" name="QC_7_AN.394_1#89f8b5c7a.bracket?vja=1&amp;pid=035e34846&amp;color=0,0,0&amp;vpa=181&amp;vtp=1"/>
          <p:cNvSpPr/>
          <p:nvPr/>
        </p:nvSpPr>
        <p:spPr>
          <a:xfrm>
            <a:off x="1294003" y="3342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95_1#89f8b5c7a?vja=1&amp;pid=035e34846&amp;color=0,0,0&amp;vtp=1"/>
          <p:cNvSpPr/>
          <p:nvPr/>
        </p:nvSpPr>
        <p:spPr>
          <a:xfrm>
            <a:off x="722376" y="3766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根据上文可知，奶奶精心照顾植物，因此此处指“她如此费心地照料那些盆栽植物让我很困惑”。故选C项。</a:t>
            </a:r>
            <a:endParaRPr lang="en-US" altLang="zh-CN" sz="2200" dirty="0"/>
          </a:p>
        </p:txBody>
      </p:sp>
      <p:sp>
        <p:nvSpPr>
          <p:cNvPr id="11" name="QC_7_BD.396_1#a6164aa0d.choices?vja=1&amp;pid=035e34846&amp;color=0,0,0&amp;vtp=1"/>
          <p:cNvSpPr/>
          <p:nvPr/>
        </p:nvSpPr>
        <p:spPr>
          <a:xfrm>
            <a:off x="722376" y="4574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B.clothes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C.book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endParaRPr lang="en-US" altLang="zh-CN" sz="2000" dirty="0"/>
          </a:p>
        </p:txBody>
      </p:sp>
      <p:sp>
        <p:nvSpPr>
          <p:cNvPr id="12" name="QC_7_AN.397_1#a6164aa0d.bracket?vja=1&amp;pid=035e34846&amp;color=0,0,0&amp;vpa=182&amp;vtp=1"/>
          <p:cNvSpPr/>
          <p:nvPr/>
        </p:nvSpPr>
        <p:spPr>
          <a:xfrm>
            <a:off x="1303401" y="4574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98_1#a6164aa0d?vja=1&amp;pid=035e34846&amp;color=0,0,0&amp;vtp=1"/>
          <p:cNvSpPr/>
          <p:nvPr/>
        </p:nvSpPr>
        <p:spPr>
          <a:xfrm>
            <a:off x="722376" y="4998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long.”并对比此处的盆栽植物可知，盆栽植物不提供任何食物。故选A项。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9_1#9fbbb3863.choices?vja=1&amp;pid=035e3484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B.remained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C.increased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.softened</a:t>
            </a:r>
            <a:endParaRPr lang="en-US" altLang="zh-CN" sz="2000" dirty="0"/>
          </a:p>
        </p:txBody>
      </p:sp>
      <p:sp>
        <p:nvSpPr>
          <p:cNvPr id="3" name="QC_7_AN.400_1#9fbbb3863.bracket?vja=1&amp;pid=035e34846&amp;color=0,0,0&amp;mp=1&amp;vpa=183&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01_1#9fbbb3863?vja=1&amp;pid=035e34846&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understand.”可知，对于童年的作者来说，这些盆栽植物始终是个未解之谜。故选B项。</a:t>
            </a:r>
            <a:endParaRPr lang="en-US" altLang="zh-CN" sz="2200" dirty="0"/>
          </a:p>
        </p:txBody>
      </p:sp>
      <p:sp>
        <p:nvSpPr>
          <p:cNvPr id="5" name="QC_7_BD.402_1#0c9ebc07e.choices?vja=1&amp;pid=035e34846&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C.dreams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.senses</a:t>
            </a:r>
            <a:endParaRPr lang="en-US" altLang="zh-CN" sz="2000" dirty="0"/>
          </a:p>
        </p:txBody>
      </p:sp>
      <p:sp>
        <p:nvSpPr>
          <p:cNvPr id="6" name="QC_7_AN.403_1#0c9ebc07e.bracket?vja=1&amp;pid=035e34846&amp;color=0,0,0&amp;vpa=184&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04_1#0c9ebc07e?vja=1&amp;pid=035e34846&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home可知，此处指的是家里有许多挂着的有关日出和森林的照片。故选A项。</a:t>
            </a:r>
            <a:endParaRPr lang="en-US" altLang="zh-CN" sz="2200" dirty="0"/>
          </a:p>
        </p:txBody>
      </p:sp>
      <p:sp>
        <p:nvSpPr>
          <p:cNvPr id="8" name="QC_7_BD.405_1#28c54d6cb.choices?vja=1&amp;pid=035e34846&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B.amaze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endParaRPr lang="en-US" altLang="zh-CN" sz="2000" dirty="0"/>
          </a:p>
        </p:txBody>
      </p:sp>
      <p:sp>
        <p:nvSpPr>
          <p:cNvPr id="9" name="QC_7_AN.406_1#28c54d6cb.bracket?vja=1&amp;pid=035e34846&amp;color=0,0,0&amp;vpa=185&amp;vtp=1"/>
          <p:cNvSpPr/>
          <p:nvPr/>
        </p:nvSpPr>
        <p:spPr>
          <a:xfrm>
            <a:off x="1303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407_1#28c54d6cb?vja=1&amp;pid=035e34846&amp;color=0,0,0&amp;vtp=1"/>
          <p:cNvSpPr/>
          <p:nvPr/>
        </p:nvSpPr>
        <p:spPr>
          <a:xfrm>
            <a:off x="722376" y="3779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exist”可知，此处表示这些照片起到了提醒的作用。故选D项。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60192cb5.fixed?vja=1&amp;pid=7db6b3bd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260192cb5.fixed?vja=1&amp;pid=7db6b3bde&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260192cb5.fixed?vja=1&amp;pid=7db6b3bde&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建议用时：52分钟</a:t>
            </a:r>
            <a:endParaRPr lang="en-US" altLang="zh-CN" sz="2000" dirty="0"/>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8_1#aef477113?vja=1&amp;pid=600680c77&amp;color=0,0,0&amp;vtp=1&amp;bt=1"/>
          <p:cNvSpPr/>
          <p:nvPr/>
        </p:nvSpPr>
        <p:spPr>
          <a:xfrm>
            <a:off x="722376" y="900000"/>
            <a:ext cx="10753344" cy="571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[湖南三湘名校教育联盟2024高二期中]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Scandinavia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Residence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Sweden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Denmark</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assumptions.She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unpredictability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endParaRPr lang="en-US" altLang="zh-CN" sz="2000" dirty="0"/>
          </a:p>
          <a:p>
            <a:pPr algn="just">
              <a:lnSpc>
                <a:spcPct val="125000"/>
              </a:lnSpc>
            </a:pPr>
            <a:endParaRPr lang="en-US" altLang="zh-CN" sz="2000" dirty="0"/>
          </a:p>
        </p:txBody>
      </p:sp>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8_1#aef477113?vja=1&amp;pid=600680c77&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in.Observe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assumptions.Notice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（证实偏差）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#5.1</a:t>
            </a:r>
            <a:endParaRPr lang="en-US" altLang="zh-CN" sz="2000" dirty="0"/>
          </a:p>
        </p:txBody>
      </p:sp>
      <p:sp>
        <p:nvSpPr>
          <p:cNvPr id="3" name="QM_5_EX.409_1#aef477113?vja=1&amp;pid=600680c77&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本文是一篇议论文。文章主要论述了人们应该改变自己的旅行方式，让旅行从单纯的娱乐转变为深刻而丰富的体验，并对我们的生活产生持久的影响。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41b1da562?vja=1&amp;pid=d93b39266&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p:txBody>
      </p:sp>
      <p:sp>
        <p:nvSpPr>
          <p:cNvPr id="3" name="QB_6_AN.26_1#41b1da562.blank?vja=1&amp;pid=d93b39266&amp;color=0,0,0&amp;vpa=9&amp;vtp=1"/>
          <p:cNvSpPr/>
          <p:nvPr/>
        </p:nvSpPr>
        <p:spPr>
          <a:xfrm>
            <a:off x="5407089" y="1242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6_AS.27_1#41b1da562?vja=1&amp;pid=d93b39266&amp;color=0,0,0&amp;vtp=1"/>
          <p:cNvSpPr/>
          <p:nvPr/>
        </p:nvSpPr>
        <p:spPr>
          <a:xfrm>
            <a:off x="722376" y="1709370"/>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句意为：更多的外卖食物和更多的送餐意味着更多的垃圾,尤其是塑料垃圾。这包括杯子、瓶子和袋子，其中大多数只适合使用一次。分析句子结构可知，此处为“most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of+关系代词”引导非限制性定语从句。先行词是“cups,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bags”，指物，此处应用关系代词which，在从句中作介词of的宾语。故填which。</a:t>
            </a:r>
            <a:endParaRPr lang="en-US" altLang="zh-CN" sz="2200" dirty="0"/>
          </a:p>
        </p:txBody>
      </p:sp>
      <p:sp>
        <p:nvSpPr>
          <p:cNvPr id="5" name="QB_6_BD.28_1#6c2930a99?vja=1&amp;pid=d93b39266&amp;color=0,0,0&amp;vtp=1"/>
          <p:cNvSpPr/>
          <p:nvPr/>
        </p:nvSpPr>
        <p:spPr>
          <a:xfrm>
            <a:off x="722376" y="3280868"/>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Harris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endParaRPr lang="en-US" altLang="zh-CN" sz="2000" dirty="0"/>
          </a:p>
        </p:txBody>
      </p:sp>
      <p:sp>
        <p:nvSpPr>
          <p:cNvPr id="6" name="QB_6_AN.29_1#6c2930a99.blank?vja=1&amp;pid=d93b39266&amp;color=0,0,0&amp;vpa=10&amp;vtp=1"/>
          <p:cNvSpPr/>
          <p:nvPr/>
        </p:nvSpPr>
        <p:spPr>
          <a:xfrm>
            <a:off x="3209862" y="3242768"/>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6_AN.30_1#6c2930a99.blank?vja=1&amp;pid=d93b39266&amp;color=0,0,0&amp;vpa=11&amp;vtp=1"/>
          <p:cNvSpPr/>
          <p:nvPr/>
        </p:nvSpPr>
        <p:spPr>
          <a:xfrm>
            <a:off x="9388412" y="3242768"/>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B_6_AS.31_1#6c2930a99?vja=1&amp;pid=d93b39266&amp;color=0,0,0&amp;vtp=1"/>
          <p:cNvSpPr/>
          <p:nvPr/>
        </p:nvSpPr>
        <p:spPr>
          <a:xfrm>
            <a:off x="722376" y="4080968"/>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句意为：他们正是在哈里斯教授负责的实验室里做了这项实验。分析句子结构可知，本句使用了强调句型“it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is/was+被强调部分+that/who+句子其他部分”，____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Harris为定语从句，先行词为the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lab，指物，关系词在从句中作主语，故用关系代词which或that引导该从句，故第一空填which/that；本句中强调的是地点状语in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Harris，所以第二空填that。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0_1#8d2d1c4fc?vja=1&amp;pid=aef47711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1_1#8d2d1c4fc.bracket?vja=1&amp;pid=aef477113&amp;color=0,0,0&amp;vpa=186&amp;vtp=1"/>
          <p:cNvSpPr/>
          <p:nvPr/>
        </p:nvSpPr>
        <p:spPr>
          <a:xfrm>
            <a:off x="98393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10_2#8d2d1c4fc.choices?vja=1&amp;pid=aef477113&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506980" algn="l"/>
                <a:tab pos="5039360" algn="l"/>
                <a:tab pos="8092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.Astonished.</a:t>
            </a:r>
            <a:endParaRPr lang="en-US" altLang="zh-CN" sz="2000" dirty="0"/>
          </a:p>
        </p:txBody>
      </p:sp>
      <p:sp>
        <p:nvSpPr>
          <p:cNvPr id="5" name="QC_6_AS.412_1#8d2d1c4fc?vja=1&amp;pid=aef477113&amp;color=0,0,0&amp;vtp=1"/>
          <p:cNvSpPr/>
          <p:nvPr/>
        </p:nvSpPr>
        <p:spPr>
          <a:xfrm>
            <a:off x="722376" y="1696847"/>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departure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anticipation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endless.However,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routines.That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”可知，旅行出发前人们往往是非常期待的，但当旅行结束回到家，这种兴奋的感觉就会很快消退，仿佛做了一场梦一样，这种描述传递出一种失落的情绪。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3_1#7ce8e80a9?vja=1&amp;pid=aef47711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4_1#7ce8e80a9.bracket?vja=1&amp;pid=aef477113&amp;color=0,0,0&amp;vpa=187&amp;vtp=1"/>
          <p:cNvSpPr/>
          <p:nvPr/>
        </p:nvSpPr>
        <p:spPr>
          <a:xfrm>
            <a:off x="964761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13_2#7ce8e80a9.choices?vja=1&amp;pid=aef47711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endParaRPr lang="en-US" altLang="zh-CN" sz="2000" dirty="0"/>
          </a:p>
        </p:txBody>
      </p:sp>
      <p:sp>
        <p:nvSpPr>
          <p:cNvPr id="5" name="QC_6_AS.415_1#7ce8e80a9?vja=1&amp;pid=aef477113&amp;color=0,0,0&amp;vtp=1"/>
          <p:cNvSpPr/>
          <p:nvPr/>
        </p:nvSpPr>
        <p:spPr>
          <a:xfrm>
            <a:off x="722376" y="2839847"/>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推理判断题。第一段最后一句提出疑问：如果它（旅行）能成为一种变革性的体验，丰富我们的生活，那将会怎么样呢?接着第二段举了玛丽·沃斯通克拉夫特的例子，其中“Through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revolutionised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emotionally.”体现了旅行对她的改变，由此可推知，第二段中提到玛丽·沃斯通克拉夫特的例子是为了展示旅行的变革性力量。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6_1#4e9435818?vja=1&amp;pid=aef47711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7_1#4e9435818.bracket?vja=1&amp;pid=aef477113&amp;color=0,0,0&amp;vpa=188&amp;vtp=1"/>
          <p:cNvSpPr/>
          <p:nvPr/>
        </p:nvSpPr>
        <p:spPr>
          <a:xfrm>
            <a:off x="9420860"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16_2#4e9435818.choices?vja=1&amp;pid=aef47711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miracles,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endParaRPr lang="en-US" altLang="zh-CN" sz="2000" dirty="0"/>
          </a:p>
        </p:txBody>
      </p:sp>
      <p:sp>
        <p:nvSpPr>
          <p:cNvPr id="5" name="QC_6_AS.418_1#4e9435818?vja=1&amp;pid=aef477113&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内容可知，沃斯通克拉夫特尝试去积极地融入周围的环境，了解当地的风土人情和历史，她欣然接受旅行的不可预测性，允许自己在没有严格计划的情况下进行探索，“地图不等于疆域”表达我们不能仅仅依赖地图来了解一个地方，而要亲自去体验，与沃斯通克拉夫特的旅行方式相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9_1#1920abf0e?vja=1&amp;pid=aef47711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0_1#1920abf0e.bracket?vja=1&amp;pid=aef477113&amp;color=0,0,0&amp;vpa=189&amp;vtp=1"/>
          <p:cNvSpPr/>
          <p:nvPr/>
        </p:nvSpPr>
        <p:spPr>
          <a:xfrm>
            <a:off x="72628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19_2#1920abf0e.choices?vja=1&amp;pid=aef47711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p:txBody>
      </p:sp>
      <p:sp>
        <p:nvSpPr>
          <p:cNvPr id="5" name="QC_6_AS.421_1#1920abf0e?vja=1&amp;pid=aef477113&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细节理解题。根据第五段中的“Expose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perspectives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view.”可知，通过接触多元文化可以拓宽世界观，这是思维模型提升旅行体验的方式之一。故选D项。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2_1#d19337423?vja=1&amp;pid=8cc53a16d&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[湖北华中师大一附中2025高二月考]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chopsticks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transportation.1.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Vieira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co-founder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bulbs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2000" dirty="0"/>
          </a:p>
          <a:p>
            <a:pPr algn="just">
              <a:lnSpc>
                <a:spcPct val="125000"/>
              </a:lnSpc>
            </a:pPr>
            <a:endParaRPr lang="en-US" altLang="zh-CN" sz="2000" dirty="0"/>
          </a:p>
        </p:txBody>
      </p:sp>
      <p:sp>
        <p:nvSpPr>
          <p:cNvPr id="3" name="QM_5_AN.423_1#d19337423.blank?vja=1&amp;pid=8cc53a16d&amp;color=0,0,0&amp;vpa=190&amp;vtp=1"/>
          <p:cNvSpPr/>
          <p:nvPr/>
        </p:nvSpPr>
        <p:spPr>
          <a:xfrm>
            <a:off x="10559796" y="2004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424_1#d19337423.blank?vja=1&amp;pid=8cc53a16d&amp;color=0,0,0&amp;vpa=191&amp;vtp=1"/>
          <p:cNvSpPr/>
          <p:nvPr/>
        </p:nvSpPr>
        <p:spPr>
          <a:xfrm>
            <a:off x="4267899" y="3528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5_AN.425_1#d19337423.blank?vja=1&amp;pid=8cc53a16d&amp;color=0,0,0&amp;vpa=192&amp;vtp=1"/>
          <p:cNvSpPr/>
          <p:nvPr/>
        </p:nvSpPr>
        <p:spPr>
          <a:xfrm>
            <a:off x="1468501" y="4290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2_1#d19337423?vja=1&amp;pid=8cc53a16d&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stresses.Keeping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resistant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AN.426_1#d19337423.blank?vja=1&amp;pid=8cc53a16d&amp;color=0,0,0&amp;vpa=193&amp;vtp=1"/>
          <p:cNvSpPr/>
          <p:nvPr/>
        </p:nvSpPr>
        <p:spPr>
          <a:xfrm>
            <a:off x="10048939" y="124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427_1#d19337423.blank?vja=1&amp;pid=8cc53a16d&amp;color=0,0,0&amp;vpa=194&amp;vtp=1"/>
          <p:cNvSpPr/>
          <p:nvPr/>
        </p:nvSpPr>
        <p:spPr>
          <a:xfrm>
            <a:off x="9427909"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8_1#d19337423?vja=1&amp;pid=8cc53a16d&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A.Sustainability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5_EX.429_1#d19337423?vja=1&amp;pid=8cc53a16d&amp;color=0,0,0&amp;vtp=1"/>
          <p:cNvSpPr/>
          <p:nvPr/>
        </p:nvSpPr>
        <p:spPr>
          <a:xfrm>
            <a:off x="722376" y="3539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本文是一篇说明文。文章主要介绍了个人如何帮助家人开启可持续生活。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0_1#616a54ab7?vja=1&amp;pid=d1933742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1_1#616a54ab7.blank?vja=1&amp;pid=d19337423&amp;color=0,0,0&amp;vpa=195&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432_1#616a54ab7?vja=1&amp;pid=d19337423&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说明个人正在践行可持续生活方式，下文提出如何让自己的家人也开始践行可持续生活方式，故设空处应承上启下，引出如何让身边的人也过上可持续生活的话题，B项（但你的家人却不是这样）中的But通过转折自然过渡到下文帮助家人践行这种生活方式的主题，符合语境。故选B项。</a:t>
            </a:r>
            <a:endParaRPr lang="en-US" altLang="zh-CN" sz="2200" dirty="0"/>
          </a:p>
        </p:txBody>
      </p:sp>
      <p:sp>
        <p:nvSpPr>
          <p:cNvPr id="5" name="QB_6_BD.433_1#981f9871f?vja=1&amp;pid=d19337423&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34_1#981f9871f.blank?vja=1&amp;pid=d19337423&amp;color=0,0,0&amp;vpa=196&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35_1#981f9871f?vja=1&amp;pid=d19337423&amp;color=0,0,0&amp;vtp=1"/>
          <p:cNvSpPr/>
          <p:nvPr/>
        </p:nvSpPr>
        <p:spPr>
          <a:xfrm>
            <a:off x="722376" y="33097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上文指出西尔维娅称有一些方法能让家人践行可持续生活方式。后文“You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time.Reducing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single-use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plastics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beginning.”提到可以一次专注于指出一个习惯，从减少一次性塑料制品开始，并在此基础上逐步推进。因此，设空处应与方法有关，C项（她建议从小事做起）中的She指代空前的Silvia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Denaro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Vieira，starting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small呼应下文的具体建议，符合语境。故选C项。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6_1#063cedbf4?vja=1&amp;pid=d1933742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7_1#063cedbf4.blank?vja=1&amp;pid=d19337423&amp;color=0,0,0&amp;vpa=197&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438_1#063cedbf4?vja=1&amp;pid=d19337423&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设空处为段落主题句，应概括本段内容。下文“If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about.”说明需要根据家人的兴趣或需求调整可持续行为。G项（另一个建议是将可持续行为建立在家人的优先事项上）概括了下文内容，符合语境，其中的your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priorities与下文what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about呼应。故选G项。</a:t>
            </a:r>
            <a:endParaRPr lang="en-US" altLang="zh-CN" sz="2200" dirty="0"/>
          </a:p>
        </p:txBody>
      </p:sp>
      <p:sp>
        <p:nvSpPr>
          <p:cNvPr id="5" name="QB_6_BD.439_1#0d99f7d81?vja=1&amp;pid=d19337423&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0_1#0d99f7d81.blank?vja=1&amp;pid=d19337423&amp;color=0,0,0&amp;vpa=198&amp;vtp=1"/>
          <p:cNvSpPr/>
          <p:nvPr/>
        </p:nvSpPr>
        <p:spPr>
          <a:xfrm>
            <a:off x="1049401" y="2834259"/>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6_AS.441_1#0d99f7d81?vja=1&amp;pid=d19337423&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要让事情变得简单，在车里放可重复使用的袋子或在厨房设置简单的垃圾分类流程可以减轻家人的压力，设空处应解释这样做带来的效果。F项（他们可能会觉得这是自然而然的，而不是额外的负担）符合语境，说明简化流程后给家人带来的感受。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2_1#655b7f913?vja=1&amp;pid=d1933742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3_1#655b7f913.blank?vja=1&amp;pid=d19337423&amp;color=0,0,0&amp;vpa=199&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444_1#655b7f913?vja=1&amp;pid=d19337423&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的核心建议是尊重他人的界限，下文指出如果家人对某个习惯有抵触情绪，要关注困扰他们的问题，而不是强行推进。只有逐渐接受了这种可持续生活方式，他们才能坚持下去。由此可知，设空处应承上启下，说明改变家人的习惯不是短期的目标，而是一个需要时间和策略的长期过程。A项（可持续性是一场持久战）符合语境，强调需要耐心，不要强迫他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a0747574?vja=1&amp;pid=32c4a2992&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2_1#031dc8177?vja=1&amp;pid=32c4a2992&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1.海军有责任更有效地应对国家海洋权益和领土完整面临的挑战。（respond）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duty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endParaRPr lang="en-US" altLang="zh-CN" sz="2000" dirty="0"/>
          </a:p>
        </p:txBody>
      </p:sp>
      <p:sp>
        <p:nvSpPr>
          <p:cNvPr id="4" name="QB_6_AN.33_1#031dc8177.blank?vja=1&amp;pid=32c4a2992&amp;color=0,0,0&amp;vpa=12&amp;vtp=1"/>
          <p:cNvSpPr/>
          <p:nvPr/>
        </p:nvSpPr>
        <p:spPr>
          <a:xfrm>
            <a:off x="3418904" y="162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5" name="QB_6_AN.34_1#031dc8177.blank?vja=1&amp;pid=32c4a2992&amp;color=0,0,0&amp;vpa=13&amp;vtp=1"/>
          <p:cNvSpPr/>
          <p:nvPr/>
        </p:nvSpPr>
        <p:spPr>
          <a:xfrm>
            <a:off x="3944811" y="1607947"/>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respond</a:t>
            </a:r>
            <a:endParaRPr lang="en-US" altLang="zh-CN" sz="2000" dirty="0"/>
          </a:p>
        </p:txBody>
      </p:sp>
      <p:sp>
        <p:nvSpPr>
          <p:cNvPr id="6" name="QB_6_AN.35_1#031dc8177.blank?vja=1&amp;pid=32c4a2992&amp;color=0,0,0&amp;vpa=14&amp;vtp=1"/>
          <p:cNvSpPr/>
          <p:nvPr/>
        </p:nvSpPr>
        <p:spPr>
          <a:xfrm>
            <a:off x="5105718" y="1620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7" name="QB_6_AN.36_1#031dc8177.blank?vja=1&amp;pid=32c4a2992&amp;color=0,0,0&amp;vpa=15&amp;vtp=1"/>
          <p:cNvSpPr/>
          <p:nvPr/>
        </p:nvSpPr>
        <p:spPr>
          <a:xfrm>
            <a:off x="5974525" y="1607947"/>
            <a:ext cx="113525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effectively</a:t>
            </a:r>
            <a:endParaRPr lang="en-US" altLang="zh-CN" sz="2000" dirty="0"/>
          </a:p>
        </p:txBody>
      </p:sp>
      <p:sp>
        <p:nvSpPr>
          <p:cNvPr id="8" name="QB_6_AN.37_1#031dc8177.blank?vja=1&amp;pid=32c4a2992&amp;color=0,0,0&amp;vpa=16&amp;vtp=1"/>
          <p:cNvSpPr/>
          <p:nvPr/>
        </p:nvSpPr>
        <p:spPr>
          <a:xfrm>
            <a:off x="7376732" y="162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9" name="QB_6_AS.38_1#031dc8177?vja=1&amp;pid=32c4a2992&amp;color=0,0,0&amp;vtp=1"/>
          <p:cNvSpPr/>
          <p:nvPr/>
        </p:nvSpPr>
        <p:spPr>
          <a:xfrm>
            <a:off x="722376" y="2417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作出反应”。</a:t>
            </a:r>
            <a:endParaRPr lang="en-US" altLang="zh-CN" sz="2200" dirty="0"/>
          </a:p>
        </p:txBody>
      </p:sp>
      <p:sp>
        <p:nvSpPr>
          <p:cNvPr id="10" name="QB_6_BD.39_1#e921bbac9?vja=1&amp;pid=32c4a2992&amp;color=0,0,0&amp;vtp=1"/>
          <p:cNvSpPr/>
          <p:nvPr/>
        </p:nvSpPr>
        <p:spPr>
          <a:xfrm>
            <a:off x="722376" y="2810065"/>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2.我的父母常常鼓励我对困难采取积极的态度。</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a:t>
            </a:r>
            <a:endParaRPr lang="en-US" altLang="zh-CN" sz="2000" dirty="0"/>
          </a:p>
        </p:txBody>
      </p:sp>
      <p:sp>
        <p:nvSpPr>
          <p:cNvPr id="11" name="QB_6_AN.40_1#e921bbac9.blank?vja=1&amp;pid=32c4a2992&amp;color=0,0,0&amp;vpa=17&amp;vtp=1"/>
          <p:cNvSpPr/>
          <p:nvPr/>
        </p:nvSpPr>
        <p:spPr>
          <a:xfrm>
            <a:off x="2998216" y="3140265"/>
            <a:ext cx="1100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a:t>
            </a:r>
            <a:endParaRPr lang="en-US" altLang="zh-CN" sz="2000" dirty="0"/>
          </a:p>
        </p:txBody>
      </p:sp>
      <p:sp>
        <p:nvSpPr>
          <p:cNvPr id="12" name="QB_6_AN.41_1#e921bbac9.blank?vja=1&amp;pid=32c4a2992&amp;color=0,0,0&amp;vpa=18&amp;vtp=1"/>
          <p:cNvSpPr/>
          <p:nvPr/>
        </p:nvSpPr>
        <p:spPr>
          <a:xfrm>
            <a:off x="4459034" y="315296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13" name="QB_6_AN.42_1#e921bbac9.blank?vja=1&amp;pid=32c4a2992&amp;color=0,0,0&amp;vpa=19&amp;vtp=1"/>
          <p:cNvSpPr/>
          <p:nvPr/>
        </p:nvSpPr>
        <p:spPr>
          <a:xfrm>
            <a:off x="5170551" y="315296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4" name="QB_6_AN.43_1#e921bbac9.blank?vja=1&amp;pid=32c4a2992&amp;color=0,0,0&amp;vpa=20&amp;vtp=1"/>
          <p:cNvSpPr/>
          <p:nvPr/>
        </p:nvSpPr>
        <p:spPr>
          <a:xfrm>
            <a:off x="5767769" y="3140265"/>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adopt/take</a:t>
            </a:r>
            <a:endParaRPr lang="en-US" altLang="zh-CN" sz="2000" dirty="0"/>
          </a:p>
        </p:txBody>
      </p:sp>
      <p:sp>
        <p:nvSpPr>
          <p:cNvPr id="15" name="QB_6_AN.44_1#e921bbac9.blank?vja=1&amp;pid=32c4a2992&amp;color=0,0,0&amp;vpa=21&amp;vtp=1"/>
          <p:cNvSpPr/>
          <p:nvPr/>
        </p:nvSpPr>
        <p:spPr>
          <a:xfrm>
            <a:off x="7266686" y="315296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B_6_AN.45_1#e921bbac9.blank?vja=1&amp;pid=32c4a2992&amp;color=0,0,0&amp;vpa=22&amp;vtp=1"/>
          <p:cNvSpPr/>
          <p:nvPr/>
        </p:nvSpPr>
        <p:spPr>
          <a:xfrm>
            <a:off x="7825804" y="3140265"/>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positive</a:t>
            </a:r>
            <a:endParaRPr lang="en-US" altLang="zh-CN" sz="2000" dirty="0"/>
          </a:p>
        </p:txBody>
      </p:sp>
      <p:sp>
        <p:nvSpPr>
          <p:cNvPr id="17" name="QB_6_AN.46_1#e921bbac9.blank?vja=1&amp;pid=32c4a2992&amp;color=0,0,0&amp;vpa=23&amp;vtp=1"/>
          <p:cNvSpPr/>
          <p:nvPr/>
        </p:nvSpPr>
        <p:spPr>
          <a:xfrm>
            <a:off x="9058021" y="3152965"/>
            <a:ext cx="815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attitude</a:t>
            </a:r>
            <a:endParaRPr lang="en-US" altLang="zh-CN" sz="2000" dirty="0"/>
          </a:p>
        </p:txBody>
      </p:sp>
      <p:sp>
        <p:nvSpPr>
          <p:cNvPr id="18" name="QB_6_AN.47_1#e921bbac9.blank?vja=1&amp;pid=32c4a2992&amp;color=0,0,0&amp;vpa=24&amp;vtp=1"/>
          <p:cNvSpPr/>
          <p:nvPr/>
        </p:nvSpPr>
        <p:spPr>
          <a:xfrm>
            <a:off x="10252139" y="3152965"/>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to/towards</a:t>
            </a:r>
            <a:endParaRPr lang="en-US" altLang="zh-CN" sz="2000" dirty="0"/>
          </a:p>
        </p:txBody>
      </p:sp>
      <p:sp>
        <p:nvSpPr>
          <p:cNvPr id="19" name="QB_6_BD.48_1#5535eae50?vja=1&amp;pid=32c4a2992&amp;color=0,0,0&amp;vtp=1"/>
          <p:cNvSpPr/>
          <p:nvPr/>
        </p:nvSpPr>
        <p:spPr>
          <a:xfrm>
            <a:off x="722376" y="3954145"/>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3.听到这个坏消息后，苏珊发现自己在工作时会时不时地想起这件事。（“find+宾语+宾补”结构）</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Susan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20" name="QB_6_AN.49_1#5535eae50.blank?vja=1&amp;pid=32c4a2992&amp;color=0,0,0&amp;vpa=25&amp;vtp=1"/>
          <p:cNvSpPr/>
          <p:nvPr/>
        </p:nvSpPr>
        <p:spPr>
          <a:xfrm>
            <a:off x="4760151" y="4297045"/>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a:t>
            </a:r>
            <a:endParaRPr lang="en-US" altLang="zh-CN" sz="2000" dirty="0"/>
          </a:p>
        </p:txBody>
      </p:sp>
      <p:sp>
        <p:nvSpPr>
          <p:cNvPr id="21" name="QB_6_AN.50_1#5535eae50.blank?vja=1&amp;pid=32c4a2992&amp;color=0,0,0&amp;vpa=26&amp;vtp=1"/>
          <p:cNvSpPr/>
          <p:nvPr/>
        </p:nvSpPr>
        <p:spPr>
          <a:xfrm>
            <a:off x="5674678" y="4297045"/>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herself</a:t>
            </a:r>
            <a:endParaRPr lang="en-US" altLang="zh-CN" sz="2000" dirty="0"/>
          </a:p>
        </p:txBody>
      </p:sp>
      <p:sp>
        <p:nvSpPr>
          <p:cNvPr id="22" name="QB_6_AN.51_1#5535eae50.blank?vja=1&amp;pid=32c4a2992&amp;color=0,0,0&amp;vpa=27&amp;vtp=1"/>
          <p:cNvSpPr/>
          <p:nvPr/>
        </p:nvSpPr>
        <p:spPr>
          <a:xfrm>
            <a:off x="6690805" y="4284345"/>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5" grpId="0" animBg="1" build="p"/>
      <p:bldP spid="16" grpId="0" animBg="1" build="p"/>
      <p:bldP spid="17" grpId="0" animBg="1" build="p"/>
      <p:bldP spid="18" grpId="0" animBg="1" build="p"/>
      <p:bldP spid="20" grpId="0" animBg="1" build="p"/>
      <p:bldP spid="21" grpId="0" animBg="1" build="p"/>
      <p:bldP spid="22"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5_1#0ddd2aa31?vja=1&amp;pid=a1ba81603&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[东北师大附中2025高二期末]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self-improvement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（自由职业的）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theirs.Her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Bookmark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endParaRPr lang="en-US" altLang="zh-CN" sz="2000" dirty="0"/>
          </a:p>
          <a:p>
            <a:pPr algn="just">
              <a:lnSpc>
                <a:spcPct val="125000"/>
              </a:lnSpc>
            </a:pPr>
            <a:endParaRPr lang="en-US" altLang="zh-CN" sz="2000" dirty="0"/>
          </a:p>
        </p:txBody>
      </p:sp>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5_1#0ddd2aa31?vja=1&amp;pid=a1ba81603&amp;color=0,0,0&amp;vtp=1&amp;bt=1"/>
          <p:cNvSpPr/>
          <p:nvPr/>
        </p:nvSpPr>
        <p:spPr>
          <a:xfrm>
            <a:off x="722376" y="900000"/>
            <a:ext cx="10753344" cy="110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EX.446_1#0ddd2aa31?vja=1&amp;pid=a1ba81603&amp;color=0,0,0&amp;vtp=1"/>
          <p:cNvSpPr/>
          <p:nvPr/>
        </p:nvSpPr>
        <p:spPr>
          <a:xfrm>
            <a:off x="722376" y="2045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本文是一篇记叙文。文章讲述了Bookmark组织需要更多阅读志愿者助力解决孩子的阅读难题，还讲述了志愿者克莱尔帮助扎克提升阅读兴趣的经历，强调阅读能带来积极影响。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7_1#d50b8b9e4.choices?vja=1&amp;pid=0ddd2aa3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.unwilling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endParaRPr lang="en-US" altLang="zh-CN" sz="2000" dirty="0"/>
          </a:p>
        </p:txBody>
      </p:sp>
      <p:sp>
        <p:nvSpPr>
          <p:cNvPr id="3" name="QC_6_AN.448_1#d50b8b9e4.bracket?vja=1&amp;pid=0ddd2aa31&amp;color=0,0,0&amp;vpa=200&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49_1#d50b8b9e4?vja=1&amp;pid=0ddd2aa3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us可知，需要更多阅读志愿者来帮忙，说明这8名儿童不能很好地进行阅读。故选D项。</a:t>
            </a:r>
            <a:endParaRPr lang="en-US" altLang="zh-CN" sz="2200" dirty="0"/>
          </a:p>
        </p:txBody>
      </p:sp>
      <p:sp>
        <p:nvSpPr>
          <p:cNvPr id="5" name="QC_6_BD.450_1#480411b50.choices?vja=1&amp;pid=0ddd2aa3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C.study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endParaRPr lang="en-US" altLang="zh-CN" sz="2000" dirty="0"/>
          </a:p>
        </p:txBody>
      </p:sp>
      <p:sp>
        <p:nvSpPr>
          <p:cNvPr id="6" name="QC_6_AN.451_1#480411b50.bracket?vja=1&amp;pid=0ddd2aa31&amp;color=0,0,0&amp;vpa=201&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52_1#480411b50?vja=1&amp;pid=0ddd2aa31&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us和后文you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difference可知，此处指需要更多阅读志愿者来帮助“改变”孩子们的阅读现状。故选B项。</a:t>
            </a:r>
            <a:endParaRPr lang="en-US" altLang="zh-CN" sz="2200" dirty="0"/>
          </a:p>
        </p:txBody>
      </p:sp>
      <p:sp>
        <p:nvSpPr>
          <p:cNvPr id="8" name="QC_6_BD.453_1#15f61a1f6.choices?vja=1&amp;pid=0ddd2aa31&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endParaRPr lang="en-US" altLang="zh-CN" sz="2000" dirty="0"/>
          </a:p>
        </p:txBody>
      </p:sp>
      <p:sp>
        <p:nvSpPr>
          <p:cNvPr id="9" name="QC_6_AN.454_1#15f61a1f6.bracket?vja=1&amp;pid=0ddd2aa31&amp;color=0,0,0&amp;vpa=202&amp;vtp=1"/>
          <p:cNvSpPr/>
          <p:nvPr/>
        </p:nvSpPr>
        <p:spPr>
          <a:xfrm>
            <a:off x="1176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55_1#15f61a1f6?vja=1&amp;pid=0ddd2aa31&amp;color=0,0,0&amp;vtp=1"/>
          <p:cNvSpPr/>
          <p:nvPr/>
        </p:nvSpPr>
        <p:spPr>
          <a:xfrm>
            <a:off x="722376" y="3779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结合前文提到需要更多阅读志愿者帮忙以及后文for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self-improvement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others可知，做志愿者既能帮助孩子解决阅读问题，又能让自己得到提升，这无疑是一个很好的“机会”。故选D项。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6_1#6eee92ae5.choices?vja=1&amp;pid=0ddd2aa3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B.memories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C.taste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endParaRPr lang="en-US" altLang="zh-CN" sz="2000" dirty="0"/>
          </a:p>
        </p:txBody>
      </p:sp>
      <p:sp>
        <p:nvSpPr>
          <p:cNvPr id="3" name="QC_6_AN.457_1#6eee92ae5.bracket?vja=1&amp;pid=0ddd2aa31&amp;color=0,0,0&amp;vpa=203&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58_1#6eee92ae5?vja=1&amp;pid=0ddd2aa31&amp;color=0,0,0&amp;vtp=1"/>
          <p:cNvSpPr/>
          <p:nvPr/>
        </p:nvSpPr>
        <p:spPr>
          <a:xfrm>
            <a:off x="722376" y="1315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由前文a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freelance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editor和share可知，作为自由作家和编辑，克莱尔在书籍方面有自己的见解和喜好，也就是有自己的“品味”，她想把这种对书的“品味”分享给孩子们。故选C项。</a:t>
            </a:r>
            <a:endParaRPr lang="en-US" altLang="zh-CN" sz="2200" dirty="0"/>
          </a:p>
        </p:txBody>
      </p:sp>
      <p:sp>
        <p:nvSpPr>
          <p:cNvPr id="5" name="QC_6_BD.459_1#73c5c92b8.choices?vja=1&amp;pid=0ddd2aa3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6" name="QC_6_AN.460_1#73c5c92b8.bracket?vja=1&amp;pid=0ddd2aa31&amp;color=0,0,0&amp;vpa=204&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61_1#73c5c92b8?vja=1&amp;pid=0ddd2aa31&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not以及克莱尔帮助扎克阅读可知，克莱尔想把读书品味分享给还没有弄清楚自己的读书品味的孩子们。故选A项。</a:t>
            </a:r>
            <a:endParaRPr lang="en-US" altLang="zh-CN" sz="2200" dirty="0"/>
          </a:p>
        </p:txBody>
      </p:sp>
      <p:sp>
        <p:nvSpPr>
          <p:cNvPr id="8" name="QC_6_BD.462_1#87dd2d112.choices?vja=1&amp;pid=0ddd2aa3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B.teacher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C.student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.organiser</a:t>
            </a:r>
            <a:endParaRPr lang="en-US" altLang="zh-CN" sz="2000" dirty="0"/>
          </a:p>
        </p:txBody>
      </p:sp>
      <p:sp>
        <p:nvSpPr>
          <p:cNvPr id="9" name="QC_6_AN.463_1#87dd2d112.bracket?vja=1&amp;pid=0ddd2aa31&amp;color=0,0,0&amp;vpa=205&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4_1#87dd2d112?vja=1&amp;pid=0ddd2aa31&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us以及克莱尔帮助扎克阅读可知，她的身份是“志愿者”。</a:t>
            </a:r>
            <a:endParaRPr lang="en-US" altLang="zh-CN" sz="2200" dirty="0"/>
          </a:p>
        </p:txBody>
      </p:sp>
      <p:sp>
        <p:nvSpPr>
          <p:cNvPr id="11" name="QC_6_BD.465_1#afd032ee1.choices?vja=1&amp;pid=0ddd2aa31&amp;color=0,0,0&amp;vtp=1"/>
          <p:cNvSpPr/>
          <p:nvPr/>
        </p:nvSpPr>
        <p:spPr>
          <a:xfrm>
            <a:off x="722376" y="4967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B.luckily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C.secretly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endParaRPr lang="en-US" altLang="zh-CN" sz="2000" dirty="0"/>
          </a:p>
        </p:txBody>
      </p:sp>
      <p:sp>
        <p:nvSpPr>
          <p:cNvPr id="12" name="QC_6_AN.466_1#afd032ee1.bracket?vja=1&amp;pid=0ddd2aa31&amp;color=0,0,0&amp;vpa=206&amp;vtp=1"/>
          <p:cNvSpPr/>
          <p:nvPr/>
        </p:nvSpPr>
        <p:spPr>
          <a:xfrm>
            <a:off x="1176401" y="4967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67_1#afd032ee1?vja=1&amp;pid=0ddd2aa31&amp;color=0,0,0&amp;vtp=1"/>
          <p:cNvSpPr/>
          <p:nvPr/>
        </p:nvSpPr>
        <p:spPr>
          <a:xfrm>
            <a:off x="722376" y="5392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根据前文的During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sessions以及后文的Seeing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opportunity可知，扎克应该是在交谈过程中突然问克莱尔这个问题。故选D项。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8_1#23b6d87c0.choices?vja=1&amp;pid=0ddd2aa3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B.explained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C.apologised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endParaRPr lang="en-US" altLang="zh-CN" sz="2000" dirty="0"/>
          </a:p>
        </p:txBody>
      </p:sp>
      <p:sp>
        <p:nvSpPr>
          <p:cNvPr id="3" name="QC_6_AN.469_1#23b6d87c0.bracket?vja=1&amp;pid=0ddd2aa31&amp;color=0,0,0&amp;vpa=207&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70_1#23b6d87c0?vja=1&amp;pid=0ddd2aa3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根据前文扎克提出的问题和后文that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his____可知，克莱尔要让扎克对阅读产生兴趣，所以会向他“解释”有符合他所有兴趣的书。故选B项。</a:t>
            </a:r>
            <a:endParaRPr lang="en-US" altLang="zh-CN" sz="2200" dirty="0"/>
          </a:p>
        </p:txBody>
      </p:sp>
      <p:sp>
        <p:nvSpPr>
          <p:cNvPr id="5" name="QC_6_BD.471_1#d7500071a.choices?vja=1&amp;pid=0ddd2aa3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B.problems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C.hobbies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.excuses</a:t>
            </a:r>
            <a:endParaRPr lang="en-US" altLang="zh-CN" sz="2000" dirty="0"/>
          </a:p>
        </p:txBody>
      </p:sp>
      <p:sp>
        <p:nvSpPr>
          <p:cNvPr id="6" name="QC_6_AN.472_1#d7500071a.bracket?vja=1&amp;pid=0ddd2aa31&amp;color=0,0,0&amp;vpa=208&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73_1#d7500071a?vja=1&amp;pid=0ddd2aa31&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根据语境并结合选项可知，克莱尔为了让扎克对阅读感兴趣，会强调有关于他的“爱好”方面的书，这样更容易吸引他去阅读。故选C项。</a:t>
            </a:r>
            <a:endParaRPr lang="en-US" altLang="zh-CN" sz="2200" dirty="0"/>
          </a:p>
        </p:txBody>
      </p:sp>
      <p:sp>
        <p:nvSpPr>
          <p:cNvPr id="8" name="QC_6_BD.474_1#d3bafc1ce.choices?vja=1&amp;pid=0ddd2aa31&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9" name="QC_6_AN.475_1#d3bafc1ce.bracket?vja=1&amp;pid=0ddd2aa31&amp;color=0,0,0&amp;vpa=209&amp;vtp=1"/>
          <p:cNvSpPr/>
          <p:nvPr/>
        </p:nvSpPr>
        <p:spPr>
          <a:xfrm>
            <a:off x="1303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76_1#d3bafc1ce?vja=1&amp;pid=0ddd2aa31&amp;color=0,0,0&amp;vtp=1"/>
          <p:cNvSpPr/>
          <p:nvPr/>
        </p:nvSpPr>
        <p:spPr>
          <a:xfrm>
            <a:off x="722376" y="37796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change以及扎克有信心阅读更高阶的书可知，克莱尔“注意到”这个变化。故选A项。</a:t>
            </a:r>
            <a:endParaRPr lang="en-US" altLang="zh-CN" sz="2200" dirty="0"/>
          </a:p>
        </p:txBody>
      </p:sp>
      <p:sp>
        <p:nvSpPr>
          <p:cNvPr id="11" name="QC_6_BD.477_1#00cde3d2d.choices?vja=1&amp;pid=0ddd2aa31&amp;color=0,0,0&amp;vtp=1"/>
          <p:cNvSpPr/>
          <p:nvPr/>
        </p:nvSpPr>
        <p:spPr>
          <a:xfrm>
            <a:off x="722376" y="4586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B.personal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C.basic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endParaRPr lang="en-US" altLang="zh-CN" sz="2000" dirty="0"/>
          </a:p>
        </p:txBody>
      </p:sp>
      <p:sp>
        <p:nvSpPr>
          <p:cNvPr id="12" name="QC_6_AN.478_1#00cde3d2d.bracket?vja=1&amp;pid=0ddd2aa31&amp;color=0,0,0&amp;vpa=210&amp;vtp=1"/>
          <p:cNvSpPr/>
          <p:nvPr/>
        </p:nvSpPr>
        <p:spPr>
          <a:xfrm>
            <a:off x="1294003" y="4586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79_1#00cde3d2d?vja=1&amp;pid=0ddd2aa31&amp;color=0,0,0&amp;vtp=1"/>
          <p:cNvSpPr/>
          <p:nvPr/>
        </p:nvSpPr>
        <p:spPr>
          <a:xfrm>
            <a:off x="722376" y="50115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home可知，与他之前读的书相比，这本书应该是更有挑战性，但是扎克想试一试。advanced意为“高级的”，故选D项。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0_1#723d6c39b.choices?vja=1&amp;pid=0ddd2aa3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B.scared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.unsatisfied</a:t>
            </a:r>
            <a:endParaRPr lang="en-US" altLang="zh-CN" sz="2000" dirty="0"/>
          </a:p>
        </p:txBody>
      </p:sp>
      <p:sp>
        <p:nvSpPr>
          <p:cNvPr id="3" name="QC_6_AN.481_1#723d6c39b.bracket?vja=1&amp;pid=0ddd2aa31&amp;color=0,0,0&amp;vpa=211&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82_1#723d6c39b?vja=1&amp;pid=0ddd2aa31&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根据空前的but和空后的give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go可知，扎克“有信心”去读这本书。故选C项。</a:t>
            </a:r>
            <a:endParaRPr lang="en-US" altLang="zh-CN" sz="2200" dirty="0"/>
          </a:p>
        </p:txBody>
      </p:sp>
      <p:sp>
        <p:nvSpPr>
          <p:cNvPr id="5" name="QC_6_BD.483_1#5bc04dea3.choices?vja=1&amp;pid=0ddd2aa31&amp;color=0,0,0&amp;vtp=1"/>
          <p:cNvSpPr/>
          <p:nvPr/>
        </p:nvSpPr>
        <p:spPr>
          <a:xfrm>
            <a:off x="722376" y="16637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B.advantage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C.duty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p:txBody>
      </p:sp>
      <p:sp>
        <p:nvSpPr>
          <p:cNvPr id="6" name="QC_6_AN.484_1#5bc04dea3.bracket?vja=1&amp;pid=0ddd2aa31&amp;color=0,0,0&amp;vpa=212&amp;vtp=1"/>
          <p:cNvSpPr/>
          <p:nvPr/>
        </p:nvSpPr>
        <p:spPr>
          <a:xfrm>
            <a:off x="1303401" y="16637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85_1#5bc04dea3?vja=1&amp;pid=0ddd2aa31&amp;color=0,0,0&amp;vtp=1"/>
          <p:cNvSpPr/>
          <p:nvPr/>
        </p:nvSpPr>
        <p:spPr>
          <a:xfrm>
            <a:off x="722376" y="20905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根据语境可知，扎克从不能很好地进行阅读到有信心读更难的书，这种变化是在克莱尔的帮助下产生的，所以克莱尔意识到自己作为志愿者产生的“影响”。故选A项。</a:t>
            </a:r>
            <a:endParaRPr lang="en-US" altLang="zh-CN" sz="2200" dirty="0"/>
          </a:p>
        </p:txBody>
      </p:sp>
      <p:sp>
        <p:nvSpPr>
          <p:cNvPr id="8" name="QC_6_BD.486_1#7c6d0762b.choices?vja=1&amp;pid=0ddd2aa31&amp;color=0,0,0&amp;vtp=1"/>
          <p:cNvSpPr/>
          <p:nvPr/>
        </p:nvSpPr>
        <p:spPr>
          <a:xfrm>
            <a:off x="722376" y="28977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B.pleasure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C.courses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9" name="QC_6_AN.487_1#7c6d0762b.bracket?vja=1&amp;pid=0ddd2aa31&amp;color=0,0,0&amp;vpa=213&amp;vtp=1"/>
          <p:cNvSpPr/>
          <p:nvPr/>
        </p:nvSpPr>
        <p:spPr>
          <a:xfrm>
            <a:off x="1303401" y="28977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88_1#7c6d0762b?vja=1&amp;pid=0ddd2aa31&amp;color=0,0,0&amp;vtp=1"/>
          <p:cNvSpPr/>
          <p:nvPr/>
        </p:nvSpPr>
        <p:spPr>
          <a:xfrm>
            <a:off x="722376" y="3322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根据空前的Enjoying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reading可知，此处指为了“乐趣”而阅读，这样能带来很多积极作用。故选B项。</a:t>
            </a:r>
            <a:endParaRPr lang="en-US" altLang="zh-CN" sz="2200" dirty="0"/>
          </a:p>
        </p:txBody>
      </p:sp>
      <p:sp>
        <p:nvSpPr>
          <p:cNvPr id="11" name="QC_6_BD.489_1#c1df375e7.choices?vja=1&amp;pid=0ddd2aa31&amp;color=0,0,0&amp;vtp=1"/>
          <p:cNvSpPr/>
          <p:nvPr/>
        </p:nvSpPr>
        <p:spPr>
          <a:xfrm>
            <a:off x="722376" y="41296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.rebuilds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B.shakes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C.inspires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endParaRPr lang="en-US" altLang="zh-CN" sz="2000" dirty="0"/>
          </a:p>
        </p:txBody>
      </p:sp>
      <p:sp>
        <p:nvSpPr>
          <p:cNvPr id="12" name="QC_6_AN.490_1#c1df375e7.bracket?vja=1&amp;pid=0ddd2aa31&amp;color=0,0,0&amp;vpa=214&amp;vtp=1"/>
          <p:cNvSpPr/>
          <p:nvPr/>
        </p:nvSpPr>
        <p:spPr>
          <a:xfrm>
            <a:off x="1303401" y="41296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491_1#c1df375e7?vja=1&amp;pid=0ddd2aa31&amp;color=0,0,0&amp;vtp=1"/>
          <p:cNvSpPr/>
          <p:nvPr/>
        </p:nvSpPr>
        <p:spPr>
          <a:xfrm>
            <a:off x="722376" y="45543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结合前文的Enjoying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reading以及扎克从无法很好地阅读到有信心阅读更难的书可知，对年轻读者来说，发现阅读带来的乐趣，无论是在课堂上还是在家庭中，都能“激发”他们的自信心。故选C项。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92_1#17d1c6153?vja=1&amp;pid=3d04935c5&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Heatherwick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Woolbeding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（萼片）”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aluminium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（铝）.These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lavender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fennel.The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endParaRPr lang="en-US" altLang="zh-CN" sz="2000" dirty="0"/>
          </a:p>
        </p:txBody>
      </p:sp>
      <p:sp>
        <p:nvSpPr>
          <p:cNvPr id="3" name="QM_5_AN.493_1#17d1c6153.blank?vja=1&amp;pid=3d04935c5&amp;color=0,0,0&amp;vpa=215&amp;vtp=1"/>
          <p:cNvSpPr/>
          <p:nvPr/>
        </p:nvSpPr>
        <p:spPr>
          <a:xfrm>
            <a:off x="2802700" y="2373200"/>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engineering</a:t>
            </a:r>
            <a:endParaRPr lang="en-US" altLang="zh-CN" sz="2000" dirty="0"/>
          </a:p>
        </p:txBody>
      </p:sp>
      <p:sp>
        <p:nvSpPr>
          <p:cNvPr id="4" name="QM_5_AN.494_1#17d1c6153.blank?vja=1&amp;pid=3d04935c5&amp;color=0,0,0&amp;vpa=216&amp;vtp=1"/>
          <p:cNvSpPr/>
          <p:nvPr/>
        </p:nvSpPr>
        <p:spPr>
          <a:xfrm>
            <a:off x="985901" y="27669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functional</a:t>
            </a:r>
            <a:endParaRPr lang="en-US" altLang="zh-CN" sz="2000" dirty="0"/>
          </a:p>
        </p:txBody>
      </p:sp>
      <p:sp>
        <p:nvSpPr>
          <p:cNvPr id="5" name="QM_5_AN.495_1#17d1c6153.blank?vja=1&amp;pid=3d04935c5&amp;color=0,0,0&amp;vpa=217&amp;vtp=1"/>
          <p:cNvSpPr/>
          <p:nvPr/>
        </p:nvSpPr>
        <p:spPr>
          <a:xfrm>
            <a:off x="10531539" y="3135200"/>
            <a:ext cx="817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sz="2000" dirty="0"/>
          </a:p>
        </p:txBody>
      </p:sp>
      <p:sp>
        <p:nvSpPr>
          <p:cNvPr id="6" name="QM_5_AN.496_1#17d1c6153.blank?vja=1&amp;pid=3d04935c5&amp;color=0,0,0&amp;vpa=218&amp;vtp=1"/>
          <p:cNvSpPr/>
          <p:nvPr/>
        </p:nvSpPr>
        <p:spPr>
          <a:xfrm>
            <a:off x="10658539" y="3528900"/>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closed</a:t>
            </a:r>
            <a:endParaRPr lang="en-US" altLang="zh-CN" sz="2000" dirty="0"/>
          </a:p>
        </p:txBody>
      </p:sp>
      <p:sp>
        <p:nvSpPr>
          <p:cNvPr id="7" name="QM_5_AN.497_1#17d1c6153.blank?vja=1&amp;pid=3d04935c5&amp;color=0,0,0&amp;vpa=219&amp;vtp=1"/>
          <p:cNvSpPr/>
          <p:nvPr/>
        </p:nvSpPr>
        <p:spPr>
          <a:xfrm>
            <a:off x="7565390" y="4290900"/>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walks</a:t>
            </a:r>
            <a:endParaRPr lang="en-US" altLang="zh-CN" sz="2000" dirty="0"/>
          </a:p>
        </p:txBody>
      </p:sp>
      <p:sp>
        <p:nvSpPr>
          <p:cNvPr id="8" name="QM_5_AN.498_1#17d1c6153.blank?vja=1&amp;pid=3d04935c5&amp;color=0,0,0&amp;vpa=220&amp;vtp=1"/>
          <p:cNvSpPr/>
          <p:nvPr/>
        </p:nvSpPr>
        <p:spPr>
          <a:xfrm>
            <a:off x="2599627" y="505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9" name="QM_5_AN.499_1#17d1c6153.blank?vja=1&amp;pid=3d04935c5&amp;color=0,0,0&amp;vpa=221&amp;vtp=1"/>
          <p:cNvSpPr/>
          <p:nvPr/>
        </p:nvSpPr>
        <p:spPr>
          <a:xfrm>
            <a:off x="8961247" y="50529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favourites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92_1#17d1c6153?vja=1&amp;pid=3d04935c5&amp;color=0,0,0&amp;vtp=1&amp;bt=1"/>
          <p:cNvSpPr/>
          <p:nvPr/>
        </p:nvSpPr>
        <p:spPr>
          <a:xfrm>
            <a:off x="722376" y="900000"/>
            <a:ext cx="10753344" cy="2247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retracing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（追溯）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England.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AN.500_1#17d1c6153.blank?vja=1&amp;pid=3d04935c5&amp;color=0,0,0&amp;vpa=222&amp;vtp=1"/>
          <p:cNvSpPr/>
          <p:nvPr/>
        </p:nvSpPr>
        <p:spPr>
          <a:xfrm>
            <a:off x="4180078" y="1623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4" name="QM_5_AN.501_1#17d1c6153.blank?vja=1&amp;pid=3d04935c5&amp;color=0,0,0&amp;vpa=223&amp;vtp=1"/>
          <p:cNvSpPr/>
          <p:nvPr/>
        </p:nvSpPr>
        <p:spPr>
          <a:xfrm>
            <a:off x="3404299" y="240622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5" name="QM_5_AN.502_1#17d1c6153.blank?vja=1&amp;pid=3d04935c5&amp;color=0,0,0&amp;vpa=224&amp;vtp=1"/>
          <p:cNvSpPr/>
          <p:nvPr/>
        </p:nvSpPr>
        <p:spPr>
          <a:xfrm>
            <a:off x="3643376" y="2796745"/>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richness</a:t>
            </a:r>
            <a:endParaRPr lang="en-US" altLang="zh-CN" sz="2000" dirty="0"/>
          </a:p>
        </p:txBody>
      </p:sp>
      <p:sp>
        <p:nvSpPr>
          <p:cNvPr id="6" name="QM_5_EX.503_1#17d1c6153?vja=1&amp;pid=3d04935c5&amp;color=0,0,0&amp;vtp=1&amp;bt=1"/>
          <p:cNvSpPr/>
          <p:nvPr/>
        </p:nvSpPr>
        <p:spPr>
          <a:xfrm>
            <a:off x="722376" y="31877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介绍了位于英国伍尔贝丁花园的一座现代化动力玻璃温室和丝路花园。该玻璃温室由10个带有玻璃和铝制立面的钢“萼片”构成，这些萼片在温暖时节打开，寒冷之际关闭。花园中种植了通过丝绸之路引入英国的植物，突出了古代丝绸之路对现今英国花园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Effect transition="in" filter="fade">
                                      <p:cBhvr>
                                        <p:cTn id="25" dur="500"/>
                                        <p:tgtEl>
                                          <p:spTgt spid="6">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4_1#c400fab69?vja=1&amp;pid=17d1c615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505_1#c400fab69.blank?vja=1&amp;pid=17d1c6153&amp;color=0,0,0&amp;vpa=225&amp;vtp=1"/>
          <p:cNvSpPr/>
          <p:nvPr/>
        </p:nvSpPr>
        <p:spPr>
          <a:xfrm>
            <a:off x="1024001" y="845313"/>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engineering</a:t>
            </a:r>
            <a:endParaRPr lang="en-US" altLang="zh-CN" sz="2000" dirty="0"/>
          </a:p>
        </p:txBody>
      </p:sp>
      <p:sp>
        <p:nvSpPr>
          <p:cNvPr id="4" name="QB_6_AS.506_1#c400fab69?vja=1&amp;pid=17d1c6153&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句意为：最新的工程技术被用于创造这座具有保护性、实用且美观的建筑。分析句子成分可知，设空处作定语，修饰名词techniques，表示性质和特征，意为“工程（设计）”。故填engineering。</a:t>
            </a:r>
            <a:endParaRPr lang="en-US" altLang="zh-CN" sz="2200" dirty="0"/>
          </a:p>
        </p:txBody>
      </p:sp>
      <p:sp>
        <p:nvSpPr>
          <p:cNvPr id="5" name="QB_6_BD.507_1#7a3f38a79?vja=1&amp;pid=17d1c6153&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508_1#7a3f38a79.blank?vja=1&amp;pid=17d1c6153&amp;color=0,0,0&amp;vpa=226&amp;vtp=1"/>
          <p:cNvSpPr/>
          <p:nvPr/>
        </p:nvSpPr>
        <p:spPr>
          <a:xfrm>
            <a:off x="1049401" y="2465959"/>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functional</a:t>
            </a:r>
            <a:endParaRPr lang="en-US" altLang="zh-CN" sz="2000" dirty="0"/>
          </a:p>
        </p:txBody>
      </p:sp>
      <p:sp>
        <p:nvSpPr>
          <p:cNvPr id="7" name="QB_6_AS.509_1#7a3f38a79?vja=1&amp;pid=17d1c6153&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句意见上一题解析。分析句子成分可知，设空处作定语，修饰名词structure，结合句意可知，此处表示“实用的”,应用形容词。故填functional。</a:t>
            </a:r>
            <a:endParaRPr lang="en-US" altLang="zh-CN" sz="2200" dirty="0"/>
          </a:p>
        </p:txBody>
      </p:sp>
      <p:sp>
        <p:nvSpPr>
          <p:cNvPr id="8" name="QB_6_BD.510_1#370231e77?vja=1&amp;pid=17d1c6153&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511_1#370231e77.blank?vja=1&amp;pid=17d1c6153&amp;color=0,0,0&amp;vpa=227&amp;vtp=1"/>
          <p:cNvSpPr/>
          <p:nvPr/>
        </p:nvSpPr>
        <p:spPr>
          <a:xfrm>
            <a:off x="1049401" y="3685159"/>
            <a:ext cx="817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sz="2000" dirty="0"/>
          </a:p>
        </p:txBody>
      </p:sp>
      <p:sp>
        <p:nvSpPr>
          <p:cNvPr id="10" name="QB_6_AS.512_1#370231e77?vja=1&amp;pid=17d1c6153&amp;color=0,0,0&amp;vtp=1"/>
          <p:cNvSpPr/>
          <p:nvPr/>
        </p:nvSpPr>
        <p:spPr>
          <a:xfrm>
            <a:off x="722376" y="4160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萼片在天气暖和时打开，给里面的植物提供阳光和新鲜空气。分析句子成分可知，句中已有谓语open，且设空处和谓语之间没有连词连接，故设空处应用非谓语动词；结合句意可知，设空处在句中作目的状语，应用动词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3_1#22fc1728b?vja=1&amp;pid=17d1c615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14_1#22fc1728b.blank?vja=1&amp;pid=17d1c6153&amp;color=0,0,0&amp;vpa=228&amp;vtp=1"/>
          <p:cNvSpPr/>
          <p:nvPr/>
        </p:nvSpPr>
        <p:spPr>
          <a:xfrm>
            <a:off x="1049401" y="858013"/>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closed</a:t>
            </a:r>
            <a:endParaRPr lang="en-US" altLang="zh-CN" sz="2000" dirty="0"/>
          </a:p>
        </p:txBody>
      </p:sp>
      <p:sp>
        <p:nvSpPr>
          <p:cNvPr id="4" name="QB_6_AS.515_1#22fc1728b?vja=1&amp;pid=17d1c6153&amp;color=0,0,0&amp;vtp=1"/>
          <p:cNvSpPr/>
          <p:nvPr/>
        </p:nvSpPr>
        <p:spPr>
          <a:xfrm>
            <a:off x="722376" y="1315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寒冷的天气里，该温室保持关闭以保护植物。分析句子成分可知，本句为主系表结构，stays为连系动词，设空处作表语，结合句意可知，此处表示“关闭的”，应用过去分词形式。故填closed。closed已经被形容词化，可以被当作形容词使用</a:t>
            </a:r>
            <a:r>
              <a:rPr lang="en-US" altLang="zh-CN" sz="2000" b="0" i="0" dirty="0" smtClean="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50224</Words>
  <Application>WPS 演示</Application>
  <PresentationFormat>宽屏</PresentationFormat>
  <Paragraphs>1333</Paragraphs>
  <Slides>110</Slides>
  <Notes>94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110</vt:i4>
      </vt:variant>
    </vt:vector>
  </HeadingPairs>
  <TitlesOfParts>
    <vt:vector size="132"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Rainnie</cp:lastModifiedBy>
  <cp:revision>6</cp:revision>
  <dcterms:created xsi:type="dcterms:W3CDTF">2025-10-23T00:42:00Z</dcterms:created>
  <dcterms:modified xsi:type="dcterms:W3CDTF">2025-10-24T08:35:17Z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EBA2BF59B395476AB4AB27E432A24BF0_12</vt:lpwstr>
  </property>
  <property fmtid="{D5CDD505-2E9C-101B-9397-08002B2CF9AE}" pid="3" name="KSOProductBuildVer">
    <vt:lpwstr>2052-12.1.0.23125</vt:lpwstr>
  </property>
</Properties>
</file>